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3" r:id="rId1"/>
  </p:sldMasterIdLst>
  <p:notesMasterIdLst>
    <p:notesMasterId r:id="rId10"/>
  </p:notesMasterIdLst>
  <p:sldIdLst>
    <p:sldId id="256" r:id="rId2"/>
    <p:sldId id="264" r:id="rId3"/>
    <p:sldId id="271" r:id="rId4"/>
    <p:sldId id="267" r:id="rId5"/>
    <p:sldId id="270" r:id="rId6"/>
    <p:sldId id="272" r:id="rId7"/>
    <p:sldId id="265" r:id="rId8"/>
    <p:sldId id="263" r:id="rId9"/>
  </p:sldIdLst>
  <p:sldSz cx="12188825" cy="6858000"/>
  <p:notesSz cx="9926638" cy="679767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6861">
          <p15:clr>
            <a:srgbClr val="A4A3A4"/>
          </p15:clr>
        </p15:guide>
        <p15:guide id="3" orient="horz" pos="903">
          <p15:clr>
            <a:srgbClr val="A4A3A4"/>
          </p15:clr>
        </p15:guide>
        <p15:guide id="4" orient="horz" pos="3839">
          <p15:clr>
            <a:srgbClr val="A4A3A4"/>
          </p15:clr>
        </p15:guide>
        <p15:guide id="5" pos="517">
          <p15:clr>
            <a:srgbClr val="A4A3A4"/>
          </p15:clr>
        </p15:guide>
        <p15:guide id="6" pos="69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4652"/>
  </p:normalViewPr>
  <p:slideViewPr>
    <p:cSldViewPr snapToGrid="0">
      <p:cViewPr varScale="1">
        <p:scale>
          <a:sx n="76" d="100"/>
          <a:sy n="76" d="100"/>
        </p:scale>
        <p:origin x="216" y="504"/>
      </p:cViewPr>
      <p:guideLst>
        <p:guide orient="horz" pos="4319"/>
        <p:guide pos="6861"/>
        <p:guide orient="horz" pos="903"/>
        <p:guide orient="horz" pos="3839"/>
        <p:guide pos="517"/>
        <p:guide pos="690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2" y="0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622800" y="0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2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110195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9135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611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16284f84f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516284f84f_0_1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516284f84f_0_1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17967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16284f84f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516284f84f_0_1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516284f84f_0_1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36415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16284f84f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516284f84f_0_1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516284f84f_0_1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516284f84f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g516284f84f_0_2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g516284f84f_0_2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3918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4185991" y="2545874"/>
            <a:ext cx="6996765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1"/>
          </p:nvPr>
        </p:nvSpPr>
        <p:spPr>
          <a:xfrm>
            <a:off x="4180427" y="4124401"/>
            <a:ext cx="5173786" cy="4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2"/>
          </p:nvPr>
        </p:nvSpPr>
        <p:spPr>
          <a:xfrm>
            <a:off x="4179516" y="5546822"/>
            <a:ext cx="5173786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body" idx="3"/>
          </p:nvPr>
        </p:nvSpPr>
        <p:spPr>
          <a:xfrm>
            <a:off x="4185991" y="4562466"/>
            <a:ext cx="5167677" cy="42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body" idx="4"/>
          </p:nvPr>
        </p:nvSpPr>
        <p:spPr>
          <a:xfrm>
            <a:off x="4179516" y="5857046"/>
            <a:ext cx="5173786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4" name="Google Shape;24;p2"/>
          <p:cNvSpPr txBox="1"/>
          <p:nvPr/>
        </p:nvSpPr>
        <p:spPr>
          <a:xfrm>
            <a:off x="-1828642" y="423333"/>
            <a:ext cx="182864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44pt Title Case</a:t>
            </a:r>
            <a:endParaRPr/>
          </a:p>
        </p:txBody>
      </p:sp>
      <p:sp>
        <p:nvSpPr>
          <p:cNvPr id="25" name="Google Shape;25;p2"/>
          <p:cNvSpPr txBox="1"/>
          <p:nvPr/>
        </p:nvSpPr>
        <p:spPr>
          <a:xfrm>
            <a:off x="-2421256" y="3652250"/>
            <a:ext cx="242125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Affiliations 24pt sentence case</a:t>
            </a:r>
            <a:endParaRPr/>
          </a:p>
        </p:txBody>
      </p:sp>
      <p:sp>
        <p:nvSpPr>
          <p:cNvPr id="26" name="Google Shape;26;p2"/>
          <p:cNvSpPr txBox="1"/>
          <p:nvPr/>
        </p:nvSpPr>
        <p:spPr>
          <a:xfrm>
            <a:off x="-2421256" y="5546822"/>
            <a:ext cx="242125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20pt sentence case</a:t>
            </a:r>
            <a:endParaRPr/>
          </a:p>
        </p:txBody>
      </p:sp>
      <p:sp>
        <p:nvSpPr>
          <p:cNvPr id="27" name="Google Shape;27;p2"/>
          <p:cNvSpPr txBox="1"/>
          <p:nvPr/>
        </p:nvSpPr>
        <p:spPr>
          <a:xfrm>
            <a:off x="4180427" y="6481367"/>
            <a:ext cx="3859795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pic>
        <p:nvPicPr>
          <p:cNvPr id="28" name="Google Shape;28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208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with images">
  <p:cSld name="3 column slide with images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2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body" idx="1"/>
          </p:nvPr>
        </p:nvSpPr>
        <p:spPr>
          <a:xfrm>
            <a:off x="817326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body" idx="2"/>
          </p:nvPr>
        </p:nvSpPr>
        <p:spPr>
          <a:xfrm>
            <a:off x="4334164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body" idx="3"/>
          </p:nvPr>
        </p:nvSpPr>
        <p:spPr>
          <a:xfrm>
            <a:off x="7841133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8" name="Google Shape;68;p12"/>
          <p:cNvSpPr>
            <a:spLocks noGrp="1"/>
          </p:cNvSpPr>
          <p:nvPr>
            <p:ph type="pic" idx="4"/>
          </p:nvPr>
        </p:nvSpPr>
        <p:spPr>
          <a:xfrm>
            <a:off x="4333271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9" name="Google Shape;69;p12"/>
          <p:cNvSpPr>
            <a:spLocks noGrp="1"/>
          </p:cNvSpPr>
          <p:nvPr>
            <p:ph type="pic" idx="5"/>
          </p:nvPr>
        </p:nvSpPr>
        <p:spPr>
          <a:xfrm>
            <a:off x="818561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0" name="Google Shape;70;p12"/>
          <p:cNvSpPr>
            <a:spLocks noGrp="1"/>
          </p:cNvSpPr>
          <p:nvPr>
            <p:ph type="pic" idx="6"/>
          </p:nvPr>
        </p:nvSpPr>
        <p:spPr>
          <a:xfrm>
            <a:off x="7841157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image ">
  <p:cSld name="2 column with image 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3" name="Google Shape;73;p13"/>
          <p:cNvSpPr>
            <a:spLocks noGrp="1"/>
          </p:cNvSpPr>
          <p:nvPr>
            <p:ph type="pic" idx="2"/>
          </p:nvPr>
        </p:nvSpPr>
        <p:spPr>
          <a:xfrm>
            <a:off x="5897035" y="1553123"/>
            <a:ext cx="5066743" cy="4250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817331" y="1433176"/>
            <a:ext cx="4929483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chart">
  <p:cSld name="2 column with char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>
            <a:spLocks noGrp="1"/>
          </p:cNvSpPr>
          <p:nvPr>
            <p:ph type="chart" idx="2"/>
          </p:nvPr>
        </p:nvSpPr>
        <p:spPr>
          <a:xfrm>
            <a:off x="5652231" y="1416100"/>
            <a:ext cx="5730442" cy="4597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Char char="▪"/>
              <a:defRPr sz="27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body" idx="1"/>
          </p:nvPr>
        </p:nvSpPr>
        <p:spPr>
          <a:xfrm>
            <a:off x="817331" y="1433176"/>
            <a:ext cx="4545215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Slide">
  <p:cSld name="Table Slid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slide">
  <p:cSld name="Divider slide">
    <p:bg>
      <p:bgPr>
        <a:solidFill>
          <a:srgbClr val="5EB130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>
            <a:spLocks noGrp="1"/>
          </p:cNvSpPr>
          <p:nvPr>
            <p:ph type="body" idx="1"/>
          </p:nvPr>
        </p:nvSpPr>
        <p:spPr>
          <a:xfrm>
            <a:off x="0" y="2794000"/>
            <a:ext cx="12188825" cy="17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83" name="Google Shape;83;p16"/>
          <p:cNvSpPr txBox="1"/>
          <p:nvPr/>
        </p:nvSpPr>
        <p:spPr>
          <a:xfrm>
            <a:off x="824150" y="6373366"/>
            <a:ext cx="3859795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sp>
        <p:nvSpPr>
          <p:cNvPr id="84" name="Google Shape;84;p16"/>
          <p:cNvSpPr txBox="1"/>
          <p:nvPr/>
        </p:nvSpPr>
        <p:spPr>
          <a:xfrm>
            <a:off x="411247" y="6370972"/>
            <a:ext cx="316302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85" name="Google Shape;85;p16"/>
          <p:cNvSpPr txBox="1"/>
          <p:nvPr/>
        </p:nvSpPr>
        <p:spPr>
          <a:xfrm>
            <a:off x="-2218074" y="2957955"/>
            <a:ext cx="221807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Text 54pt sentence case</a:t>
            </a:r>
            <a:endParaRPr/>
          </a:p>
        </p:txBody>
      </p:sp>
      <p:pic>
        <p:nvPicPr>
          <p:cNvPr id="86" name="Google Shape;86;p16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11661" y="6371506"/>
            <a:ext cx="804353" cy="383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"/>
          <p:cNvSpPr txBox="1">
            <a:spLocks noGrp="1"/>
          </p:cNvSpPr>
          <p:nvPr>
            <p:ph type="body" idx="1"/>
          </p:nvPr>
        </p:nvSpPr>
        <p:spPr>
          <a:xfrm>
            <a:off x="767800" y="2294400"/>
            <a:ext cx="1057644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body" idx="2"/>
          </p:nvPr>
        </p:nvSpPr>
        <p:spPr>
          <a:xfrm>
            <a:off x="2140242" y="3734400"/>
            <a:ext cx="7836359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>
            <a:spLocks noGrp="1"/>
          </p:cNvSpPr>
          <p:nvPr>
            <p:ph type="pic" idx="2"/>
          </p:nvPr>
        </p:nvSpPr>
        <p:spPr>
          <a:xfrm>
            <a:off x="0" y="1"/>
            <a:ext cx="12188825" cy="6866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35" name="Google Shape;35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2991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slide with title ">
  <p:cSld name="Image slide with title 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Google Shape;38;p5"/>
          <p:cNvSpPr>
            <a:spLocks noGrp="1"/>
          </p:cNvSpPr>
          <p:nvPr>
            <p:ph type="pic" idx="2"/>
          </p:nvPr>
        </p:nvSpPr>
        <p:spPr>
          <a:xfrm>
            <a:off x="815498" y="1433178"/>
            <a:ext cx="10128104" cy="4564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Guest header ">
  <p:cSld name="1_Guest header 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ctrTitle"/>
          </p:nvPr>
        </p:nvSpPr>
        <p:spPr>
          <a:xfrm>
            <a:off x="4109791" y="2630993"/>
            <a:ext cx="6996765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>
            <a:off x="4109791" y="4116259"/>
            <a:ext cx="5173786" cy="2274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pic>
        <p:nvPicPr>
          <p:cNvPr id="45" name="Google Shape;45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208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slide ">
  <p:cSld name="2 column slide 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1"/>
          </p:nvPr>
        </p:nvSpPr>
        <p:spPr>
          <a:xfrm>
            <a:off x="817328" y="1433176"/>
            <a:ext cx="479875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2"/>
          </p:nvPr>
        </p:nvSpPr>
        <p:spPr>
          <a:xfrm>
            <a:off x="6160613" y="1430867"/>
            <a:ext cx="479875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">
  <p:cSld name="3 column slide 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817328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4322611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3"/>
          </p:nvPr>
        </p:nvSpPr>
        <p:spPr>
          <a:xfrm>
            <a:off x="7830021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l_narrow_wide">
  <p:cSld name="2_col_narrow_wide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817326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body" idx="2"/>
          </p:nvPr>
        </p:nvSpPr>
        <p:spPr>
          <a:xfrm>
            <a:off x="4320419" y="1433176"/>
            <a:ext cx="6635012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3 column slide ">
  <p:cSld name="1_3 column slide 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1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1"/>
          </p:nvPr>
        </p:nvSpPr>
        <p:spPr>
          <a:xfrm>
            <a:off x="7840175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body" idx="2"/>
          </p:nvPr>
        </p:nvSpPr>
        <p:spPr>
          <a:xfrm>
            <a:off x="816821" y="1433176"/>
            <a:ext cx="6635012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24411" y="358084"/>
            <a:ext cx="10133095" cy="558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24410" y="1428277"/>
            <a:ext cx="10133095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/>
          <p:nvPr/>
        </p:nvSpPr>
        <p:spPr>
          <a:xfrm>
            <a:off x="824150" y="6375674"/>
            <a:ext cx="3859795" cy="12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© Micro:bit Educational Foundation 2018</a:t>
            </a:r>
            <a:endParaRPr/>
          </a:p>
        </p:txBody>
      </p:sp>
      <p:sp>
        <p:nvSpPr>
          <p:cNvPr id="13" name="Google Shape;13;p1"/>
          <p:cNvSpPr txBox="1"/>
          <p:nvPr/>
        </p:nvSpPr>
        <p:spPr>
          <a:xfrm>
            <a:off x="411247" y="6370972"/>
            <a:ext cx="316302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EB130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 b="0" i="0" u="none" strike="noStrike" cap="none">
              <a:solidFill>
                <a:srgbClr val="5EB130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4" name="Google Shape;14;p1"/>
          <p:cNvSpPr txBox="1"/>
          <p:nvPr/>
        </p:nvSpPr>
        <p:spPr>
          <a:xfrm>
            <a:off x="-1828642" y="423333"/>
            <a:ext cx="182864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40pt Title Case</a:t>
            </a:r>
            <a:endParaRPr/>
          </a:p>
        </p:txBody>
      </p:sp>
      <p:sp>
        <p:nvSpPr>
          <p:cNvPr id="15" name="Google Shape;15;p1"/>
          <p:cNvSpPr txBox="1"/>
          <p:nvPr/>
        </p:nvSpPr>
        <p:spPr>
          <a:xfrm>
            <a:off x="-2218074" y="1484784"/>
            <a:ext cx="221807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Bullets 24pt sentence case</a:t>
            </a:r>
            <a:endParaRPr/>
          </a:p>
        </p:txBody>
      </p:sp>
      <p:sp>
        <p:nvSpPr>
          <p:cNvPr id="16" name="Google Shape;16;p1"/>
          <p:cNvSpPr txBox="1"/>
          <p:nvPr/>
        </p:nvSpPr>
        <p:spPr>
          <a:xfrm>
            <a:off x="-2455120" y="1806682"/>
            <a:ext cx="245512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Sub-bullets 20pt sentence case</a:t>
            </a:r>
            <a:endParaRPr/>
          </a:p>
        </p:txBody>
      </p:sp>
      <p:pic>
        <p:nvPicPr>
          <p:cNvPr id="17" name="Google Shape;17;p1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11152991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microbit.org/do-your-bit/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9.sv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_VE30tCesCgh9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makecode.microbit.org/#pub:_A9yarwVrU6zW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_VE30tCesCgh9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g"/><Relationship Id="rId4" Type="http://schemas.openxmlformats.org/officeDocument/2006/relationships/hyperlink" Target="https://makecode.microbit.org/#pub:_A9yarwVrU6zW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microbit.org/teach/do-your-bit/" TargetMode="External"/><Relationship Id="rId4" Type="http://schemas.openxmlformats.org/officeDocument/2006/relationships/hyperlink" Target="https://creativecommons.org/licenses/by-sa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D4091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/>
          <p:nvPr/>
        </p:nvSpPr>
        <p:spPr>
          <a:xfrm>
            <a:off x="577000" y="1651027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4400" dirty="0">
              <a:solidFill>
                <a:schemeClr val="lt1"/>
              </a:solidFill>
            </a:endParaRPr>
          </a:p>
          <a:p>
            <a:pPr algn="ctr"/>
            <a:r>
              <a:rPr lang="en-US" sz="4400" dirty="0">
                <a:solidFill>
                  <a:schemeClr val="lt1"/>
                </a:solidFill>
              </a:rPr>
              <a:t>Light-up fishing nets</a:t>
            </a:r>
            <a:endParaRPr lang="en-US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</p:txBody>
      </p:sp>
      <p:pic>
        <p:nvPicPr>
          <p:cNvPr id="92" name="Google Shape;92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1612" y="46649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6676" y="538731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2691" y="388268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7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4057" y="4901075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7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7361" y="4940119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7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1466" y="666435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8289" y="2249454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7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1540736" y="27156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3008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raphic 2">
            <a:hlinkClick r:id="rId8"/>
            <a:extLst>
              <a:ext uri="{FF2B5EF4-FFF2-40B4-BE49-F238E27FC236}">
                <a16:creationId xmlns:a16="http://schemas.microsoft.com/office/drawing/2014/main" id="{EBDB8A2D-CADE-AC4E-BE9E-015474FE787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291442" y="1023374"/>
            <a:ext cx="7605939" cy="182205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GB" sz="4000" b="1" dirty="0">
                <a:solidFill>
                  <a:schemeClr val="dk1"/>
                </a:solidFill>
              </a:rPr>
              <a:t>Bycatch</a:t>
            </a:r>
            <a:endParaRPr lang="en-US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n-lt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is</a:t>
            </a:r>
            <a:r>
              <a:rPr lang="en-US" sz="3200" dirty="0">
                <a:solidFill>
                  <a:srgbClr val="505555"/>
                </a:solidFill>
              </a:rPr>
              <a:t> bycatch?</a:t>
            </a:r>
            <a:endParaRPr lang="en-GB" sz="3200" dirty="0">
              <a:solidFill>
                <a:srgbClr val="505555"/>
              </a:solidFill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</a:rPr>
              <a:t>Why does bycatch happen?</a:t>
            </a: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</a:rPr>
              <a:t>What are the impacts of bycatch?</a:t>
            </a:r>
          </a:p>
          <a:p>
            <a:pPr marL="285750" lvl="2" indent="-285750">
              <a:buSzPts val="3200"/>
              <a:buFont typeface="Wingdings,Sans-Serif"/>
              <a:buChar char="▪"/>
            </a:pPr>
            <a:endParaRPr lang="en-US" sz="3200" dirty="0"/>
          </a:p>
          <a:p>
            <a:pPr marL="457200"/>
            <a:endParaRPr lang="en-US" sz="3200" dirty="0">
              <a:solidFill>
                <a:srgbClr val="505555"/>
              </a:solidFill>
              <a:latin typeface="Questrial"/>
              <a:ea typeface="Questrial"/>
              <a:cs typeface="Questrial"/>
            </a:endParaRPr>
          </a:p>
          <a:p>
            <a:pPr>
              <a:lnSpc>
                <a:spcPct val="115000"/>
              </a:lnSpc>
            </a:pPr>
            <a:endParaRPr lang="en-US" sz="3200" dirty="0">
              <a:solidFill>
                <a:srgbClr val="505555"/>
              </a:solidFill>
              <a:latin typeface="Questrial"/>
              <a:ea typeface="Questrial"/>
              <a:cs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888663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GB" sz="4000" b="1" dirty="0">
                <a:solidFill>
                  <a:schemeClr val="dk1"/>
                </a:solidFill>
              </a:rPr>
              <a:t>Solutions to bycatch</a:t>
            </a:r>
            <a:endParaRPr lang="en-US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n-lt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can be done about bycatch?</a:t>
            </a:r>
            <a:endParaRPr lang="en-GB" sz="3200" dirty="0">
              <a:solidFill>
                <a:srgbClr val="505555"/>
              </a:solidFill>
              <a:ea typeface="Questrial"/>
              <a:cs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ea typeface="Questrial"/>
                <a:cs typeface="Questrial"/>
              </a:rPr>
              <a:t>What simple solutions are there? </a:t>
            </a: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ea typeface="Questrial"/>
                <a:cs typeface="Questrial"/>
              </a:rPr>
              <a:t>How can technology help?</a:t>
            </a:r>
          </a:p>
          <a:p>
            <a:pPr marL="25400">
              <a:buClr>
                <a:srgbClr val="505555"/>
              </a:buClr>
              <a:buSzPts val="3200"/>
            </a:pPr>
            <a:endParaRPr lang="en-US" sz="3200" dirty="0">
              <a:solidFill>
                <a:srgbClr val="505555"/>
              </a:solidFill>
              <a:ea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endParaRPr lang="en-US" sz="3200" dirty="0">
              <a:solidFill>
                <a:srgbClr val="505555"/>
              </a:solidFill>
              <a:ea typeface="Questrial"/>
              <a:cs typeface="Questrial"/>
            </a:endParaRPr>
          </a:p>
          <a:p>
            <a:pPr marL="25400" lvl="4">
              <a:buClr>
                <a:srgbClr val="505555"/>
              </a:buClr>
              <a:buSzPts val="3200"/>
            </a:pPr>
            <a:endParaRPr lang="en-GB" sz="3200" dirty="0">
              <a:solidFill>
                <a:srgbClr val="505555"/>
              </a:solidFill>
              <a:ea typeface="Questrial"/>
              <a:cs typeface="Questrial"/>
            </a:endParaRPr>
          </a:p>
          <a:p>
            <a:pPr marL="457200"/>
            <a:endParaRPr lang="en-US" sz="3200" dirty="0">
              <a:solidFill>
                <a:srgbClr val="505555"/>
              </a:solidFill>
              <a:latin typeface="Questrial"/>
              <a:ea typeface="Questrial"/>
              <a:cs typeface="Questrial"/>
            </a:endParaRPr>
          </a:p>
          <a:p>
            <a:pPr>
              <a:lnSpc>
                <a:spcPct val="115000"/>
              </a:lnSpc>
            </a:pPr>
            <a:endParaRPr lang="en-US" sz="3200" dirty="0">
              <a:solidFill>
                <a:srgbClr val="505555"/>
              </a:solidFill>
              <a:latin typeface="Questrial"/>
              <a:ea typeface="Questrial"/>
              <a:cs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2395269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GB" sz="4000" b="1" dirty="0">
                <a:solidFill>
                  <a:schemeClr val="dk1"/>
                </a:solidFill>
              </a:rPr>
              <a:t>LED nets to reduce bycatch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n-lt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How</a:t>
            </a:r>
            <a:r>
              <a:rPr lang="en-GB" sz="3200" dirty="0">
                <a:solidFill>
                  <a:srgbClr val="505555"/>
                </a:solidFill>
                <a:latin typeface="+mn-lt"/>
                <a:ea typeface="Questrial"/>
                <a:cs typeface="Questrial"/>
              </a:rPr>
              <a:t> do LED nets help to reduce bycatch?</a:t>
            </a: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n-lt"/>
                <a:ea typeface="Questrial"/>
                <a:cs typeface="Questrial"/>
              </a:rPr>
              <a:t>What are the advantages of LED nets?</a:t>
            </a: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ea typeface="Questrial"/>
                <a:cs typeface="Questrial"/>
              </a:rPr>
              <a:t>How could a micro:bit prototype work?</a:t>
            </a: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rgbClr val="505555"/>
              </a:solidFill>
              <a:ea typeface="Questrial"/>
              <a:cs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ea typeface="Questrial"/>
                <a:cs typeface="Questrial"/>
              </a:rPr>
              <a:t>Safety: do not use BBC micro:bits in water or with wet hands. Prototyping should be done without water present.</a:t>
            </a: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rgbClr val="505555"/>
              </a:solidFill>
              <a:ea typeface="Questrial"/>
              <a:cs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rgbClr val="505555"/>
              </a:solidFill>
              <a:ea typeface="Questrial"/>
              <a:cs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rgbClr val="505555"/>
              </a:solidFill>
              <a:ea typeface="Questrial"/>
              <a:cs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</a:endParaRPr>
          </a:p>
          <a:p>
            <a:pPr>
              <a:lnSpc>
                <a:spcPct val="115000"/>
              </a:lnSpc>
            </a:pPr>
            <a:endParaRPr lang="en-US" sz="3200" dirty="0">
              <a:solidFill>
                <a:srgbClr val="505555"/>
              </a:solidFill>
              <a:latin typeface="Questrial"/>
              <a:ea typeface="Questrial"/>
              <a:cs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3596613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GB" sz="3600" b="1" dirty="0">
                <a:solidFill>
                  <a:schemeClr val="dk1"/>
                </a:solidFill>
              </a:rPr>
              <a:t>Light-up nets using micro:bit</a:t>
            </a:r>
          </a:p>
          <a:p>
            <a:pPr marL="482600" indent="-457200">
              <a:buClr>
                <a:srgbClr val="505555"/>
              </a:buClr>
              <a:buSzPts val="3200"/>
              <a:buChar char="•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</a:rPr>
              <a:t>Turn on LEDs automatically at a particular depth (sensed by the level of light) </a:t>
            </a:r>
            <a:endParaRPr lang="en-US" dirty="0">
              <a:latin typeface="+mn-lt"/>
              <a:ea typeface="Questrial"/>
            </a:endParaRPr>
          </a:p>
          <a:p>
            <a:pPr marL="482600" indent="-457200">
              <a:buClr>
                <a:srgbClr val="505555"/>
              </a:buClr>
              <a:buSzPts val="3200"/>
              <a:buChar char="•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</a:rPr>
              <a:t>And e</a:t>
            </a:r>
            <a:r>
              <a:rPr lang="en-US" sz="3200" dirty="0">
                <a:solidFill>
                  <a:srgbClr val="505555"/>
                </a:solidFill>
              </a:rPr>
              <a:t>mit a high-frequency pulsed sound</a:t>
            </a:r>
            <a:endParaRPr lang="en-US" dirty="0"/>
          </a:p>
          <a:p>
            <a:pPr marL="482600" indent="-457200">
              <a:buClr>
                <a:srgbClr val="505555"/>
              </a:buClr>
              <a:buSzPts val="3200"/>
              <a:buChar char="•"/>
            </a:pPr>
            <a:endParaRPr lang="en-US" sz="3200" dirty="0">
              <a:solidFill>
                <a:srgbClr val="505555"/>
              </a:solidFill>
            </a:endParaRPr>
          </a:p>
          <a:p>
            <a:r>
              <a:rPr lang="en-US" sz="3200" b="1" dirty="0">
                <a:solidFill>
                  <a:srgbClr val="505555"/>
                </a:solidFill>
              </a:rPr>
              <a:t>Algorithm </a:t>
            </a:r>
            <a:endParaRPr lang="en-US" sz="3200" dirty="0"/>
          </a:p>
          <a:p>
            <a:pPr>
              <a:buClr>
                <a:srgbClr val="505555"/>
              </a:buClr>
              <a:buSzPts val="3200"/>
            </a:pPr>
            <a:r>
              <a:rPr lang="en-US" sz="3200" dirty="0">
                <a:solidFill>
                  <a:srgbClr val="505555"/>
                </a:solidFill>
              </a:rPr>
              <a:t>IF light level is below X, </a:t>
            </a:r>
            <a:endParaRPr lang="en-US" dirty="0"/>
          </a:p>
          <a:p>
            <a:pPr>
              <a:buClr>
                <a:srgbClr val="505555"/>
              </a:buClr>
              <a:buSzPts val="3200"/>
            </a:pPr>
            <a:r>
              <a:rPr lang="en-US" sz="3200" dirty="0">
                <a:solidFill>
                  <a:srgbClr val="505555"/>
                </a:solidFill>
              </a:rPr>
              <a:t>turn on all LEDs</a:t>
            </a:r>
          </a:p>
          <a:p>
            <a:pPr>
              <a:buSzPts val="3200"/>
            </a:pPr>
            <a:r>
              <a:rPr lang="en-US" sz="3200" dirty="0">
                <a:solidFill>
                  <a:srgbClr val="505555"/>
                </a:solidFill>
              </a:rPr>
              <a:t>emit high-frequency pulsed sound</a:t>
            </a:r>
            <a:endParaRPr lang="en-US" dirty="0"/>
          </a:p>
          <a:p>
            <a:pPr>
              <a:buSzPts val="3200"/>
            </a:pPr>
            <a:r>
              <a:rPr lang="en-US" sz="3200" dirty="0">
                <a:solidFill>
                  <a:srgbClr val="505555"/>
                </a:solidFill>
              </a:rPr>
              <a:t>else, do nothing</a:t>
            </a:r>
          </a:p>
          <a:p>
            <a:br>
              <a:rPr lang="en-US" sz="3200" dirty="0">
                <a:solidFill>
                  <a:srgbClr val="505555"/>
                </a:solidFill>
              </a:rPr>
            </a:br>
            <a:r>
              <a:rPr lang="en-US" sz="1800" dirty="0">
                <a:solidFill>
                  <a:srgbClr val="505555"/>
                </a:solidFill>
              </a:rPr>
              <a:t>Sample code here: </a:t>
            </a:r>
            <a:r>
              <a:rPr lang="en-US" sz="1800" dirty="0">
                <a:solidFill>
                  <a:srgbClr val="505555"/>
                </a:solidFill>
                <a:hlinkClick r:id="rId3"/>
              </a:rPr>
              <a:t>https://makecode.microbit.org/_VE30tCesCgh9</a:t>
            </a:r>
            <a:endParaRPr lang="en-US" sz="1800" dirty="0">
              <a:solidFill>
                <a:srgbClr val="505555"/>
              </a:solidFill>
            </a:endParaRPr>
          </a:p>
          <a:p>
            <a:endParaRPr lang="en-US" sz="1800" dirty="0">
              <a:hlinkClick r:id="rId4"/>
            </a:endParaRPr>
          </a:p>
          <a:p>
            <a:pPr>
              <a:buSzPts val="3200"/>
            </a:pPr>
            <a:endParaRPr lang="en-US" sz="3200" dirty="0">
              <a:solidFill>
                <a:srgbClr val="505555"/>
              </a:solidFill>
            </a:endParaRPr>
          </a:p>
          <a:p>
            <a:pPr marL="25400">
              <a:buClr>
                <a:srgbClr val="505555"/>
              </a:buClr>
              <a:buSzPts val="3200"/>
            </a:pPr>
            <a:endParaRPr lang="en-US" sz="3200" dirty="0">
              <a:solidFill>
                <a:srgbClr val="505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170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/>
          <p:nvPr/>
        </p:nvSpPr>
        <p:spPr>
          <a:xfrm>
            <a:off x="558850" y="239486"/>
            <a:ext cx="6558468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GB" sz="2800" b="1" dirty="0">
                <a:solidFill>
                  <a:schemeClr val="dk1"/>
                </a:solidFill>
              </a:rPr>
              <a:t>Light-up nets using micro:bit</a:t>
            </a:r>
          </a:p>
          <a:p>
            <a:pPr marL="482600" indent="-457200">
              <a:buClr>
                <a:srgbClr val="505555"/>
              </a:buClr>
              <a:buSzPts val="3200"/>
              <a:buChar char="•"/>
            </a:pPr>
            <a:r>
              <a:rPr lang="en-US" sz="2800" dirty="0">
                <a:solidFill>
                  <a:srgbClr val="505555"/>
                </a:solidFill>
                <a:ea typeface="Questrial"/>
                <a:cs typeface="Questrial"/>
              </a:rPr>
              <a:t>Turn on LEDs automatically at a particular depth (sensed by the level of light). </a:t>
            </a:r>
            <a:endParaRPr lang="en-US" sz="2800" dirty="0">
              <a:ea typeface="Questrial"/>
            </a:endParaRPr>
          </a:p>
          <a:p>
            <a:pPr marL="482600" indent="-457200">
              <a:buClr>
                <a:srgbClr val="505555"/>
              </a:buClr>
              <a:buSzPts val="3200"/>
              <a:buChar char="•"/>
            </a:pPr>
            <a:r>
              <a:rPr lang="en-US" sz="2800" dirty="0">
                <a:solidFill>
                  <a:srgbClr val="505555"/>
                </a:solidFill>
                <a:ea typeface="Questrial"/>
                <a:cs typeface="Questrial"/>
              </a:rPr>
              <a:t>And e</a:t>
            </a:r>
            <a:r>
              <a:rPr lang="en-US" sz="2800" dirty="0">
                <a:solidFill>
                  <a:srgbClr val="505555"/>
                </a:solidFill>
              </a:rPr>
              <a:t>mit a high-frequency pulsed sound.</a:t>
            </a:r>
            <a:endParaRPr lang="en-US" sz="2800" dirty="0"/>
          </a:p>
          <a:p>
            <a:pPr marL="482600" indent="-457200">
              <a:buClr>
                <a:srgbClr val="505555"/>
              </a:buClr>
              <a:buSzPts val="3200"/>
              <a:buChar char="•"/>
            </a:pPr>
            <a:endParaRPr lang="en-US" sz="2800" dirty="0">
              <a:solidFill>
                <a:srgbClr val="505555"/>
              </a:solidFill>
            </a:endParaRPr>
          </a:p>
          <a:p>
            <a:r>
              <a:rPr lang="en-US" sz="2800" b="1" dirty="0">
                <a:solidFill>
                  <a:srgbClr val="505555"/>
                </a:solidFill>
              </a:rPr>
              <a:t>Algorithm </a:t>
            </a:r>
            <a:endParaRPr lang="en-US" sz="2800" dirty="0"/>
          </a:p>
          <a:p>
            <a:pPr>
              <a:buClr>
                <a:srgbClr val="505555"/>
              </a:buClr>
              <a:buSzPts val="3200"/>
            </a:pPr>
            <a:r>
              <a:rPr lang="en-US" sz="2800" dirty="0">
                <a:solidFill>
                  <a:srgbClr val="505555"/>
                </a:solidFill>
              </a:rPr>
              <a:t>IF light level is below X, </a:t>
            </a:r>
            <a:endParaRPr lang="en-US" sz="2800" dirty="0"/>
          </a:p>
          <a:p>
            <a:pPr>
              <a:buClr>
                <a:srgbClr val="505555"/>
              </a:buClr>
              <a:buSzPts val="3200"/>
            </a:pPr>
            <a:r>
              <a:rPr lang="en-US" sz="2800" dirty="0">
                <a:solidFill>
                  <a:srgbClr val="505555"/>
                </a:solidFill>
              </a:rPr>
              <a:t>turn on all LEDs</a:t>
            </a:r>
          </a:p>
          <a:p>
            <a:pPr>
              <a:buSzPts val="3200"/>
            </a:pPr>
            <a:r>
              <a:rPr lang="en-US" sz="2800" dirty="0">
                <a:solidFill>
                  <a:srgbClr val="505555"/>
                </a:solidFill>
              </a:rPr>
              <a:t>emit high-frequency pulsed sound</a:t>
            </a:r>
            <a:endParaRPr lang="en-US" sz="2800" dirty="0"/>
          </a:p>
          <a:p>
            <a:pPr>
              <a:buSzPts val="3200"/>
            </a:pPr>
            <a:r>
              <a:rPr lang="en-US" sz="2800" dirty="0">
                <a:solidFill>
                  <a:srgbClr val="505555"/>
                </a:solidFill>
              </a:rPr>
              <a:t>else, do nothing.</a:t>
            </a:r>
          </a:p>
          <a:p>
            <a:br>
              <a:rPr lang="en-US" sz="2800" dirty="0">
                <a:solidFill>
                  <a:srgbClr val="505555"/>
                </a:solidFill>
              </a:rPr>
            </a:br>
            <a:r>
              <a:rPr lang="en-US" sz="1800" dirty="0">
                <a:solidFill>
                  <a:srgbClr val="505555"/>
                </a:solidFill>
              </a:rPr>
              <a:t>Sample code here: </a:t>
            </a:r>
            <a:r>
              <a:rPr lang="en-US" sz="1800" dirty="0">
                <a:solidFill>
                  <a:srgbClr val="505555"/>
                </a:solidFill>
                <a:hlinkClick r:id="rId3"/>
              </a:rPr>
              <a:t>https://makecode.microbit.org/_VE30tCesCgh9</a:t>
            </a:r>
            <a:r>
              <a:rPr lang="en-US" sz="1800" dirty="0">
                <a:solidFill>
                  <a:srgbClr val="505555"/>
                </a:solidFill>
              </a:rPr>
              <a:t> </a:t>
            </a:r>
            <a:endParaRPr lang="en-US" sz="1800" dirty="0">
              <a:hlinkClick r:id="rId4"/>
            </a:endParaRPr>
          </a:p>
          <a:p>
            <a:pPr>
              <a:buSzPts val="3200"/>
            </a:pPr>
            <a:endParaRPr lang="en-US" sz="2800" dirty="0">
              <a:solidFill>
                <a:srgbClr val="505555"/>
              </a:solidFill>
            </a:endParaRPr>
          </a:p>
          <a:p>
            <a:pPr marL="25400">
              <a:buClr>
                <a:srgbClr val="505555"/>
              </a:buClr>
              <a:buSzPts val="3200"/>
            </a:pPr>
            <a:endParaRPr lang="en-US" sz="3200" dirty="0">
              <a:solidFill>
                <a:srgbClr val="505555"/>
              </a:solidFill>
            </a:endParaRPr>
          </a:p>
        </p:txBody>
      </p:sp>
      <p:pic>
        <p:nvPicPr>
          <p:cNvPr id="4" name="Picture 3" descr="Forever&#10;If light level &lt; 50 then&#10;Show LEDs&#10;Else&#10;Clear screen&#10;While light level &gt; 50&#10;Play tone High A# for 1 beat until done ">
            <a:extLst>
              <a:ext uri="{FF2B5EF4-FFF2-40B4-BE49-F238E27FC236}">
                <a16:creationId xmlns:a16="http://schemas.microsoft.com/office/drawing/2014/main" id="{D94C6DAC-EE4B-A1EB-C71D-E37C75FD89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1067" y="239486"/>
            <a:ext cx="5347758" cy="5733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723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GB" sz="4000" b="1" dirty="0">
                <a:solidFill>
                  <a:schemeClr val="dk1"/>
                </a:solidFill>
              </a:rPr>
              <a:t>Learning review so far...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have you learnt about bycatch?</a:t>
            </a:r>
            <a:endParaRPr lang="en-US" sz="3200" dirty="0">
              <a:solidFill>
                <a:srgbClr val="505555"/>
              </a:solidFill>
              <a:latin typeface="+mn-lt"/>
              <a:ea typeface="Questrial"/>
              <a:cs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ea typeface="Questrial"/>
                <a:cs typeface="Questrial"/>
              </a:rPr>
              <a:t>How can your prototype help?</a:t>
            </a: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ea typeface="Questrial"/>
                <a:cs typeface="Questrial"/>
              </a:rPr>
              <a:t>What works well?</a:t>
            </a: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ea typeface="Questrial"/>
                <a:cs typeface="Questrial"/>
              </a:rPr>
              <a:t>What needs to be improved?</a:t>
            </a:r>
          </a:p>
          <a:p>
            <a:pPr marL="25400">
              <a:buClr>
                <a:srgbClr val="505555"/>
              </a:buClr>
              <a:buSzPts val="3200"/>
            </a:pPr>
            <a:endParaRPr lang="en-US" sz="3200" dirty="0">
              <a:solidFill>
                <a:srgbClr val="505555"/>
              </a:solidFill>
              <a:ea typeface="Questrial"/>
              <a:cs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284072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</a:rPr>
              <a:t>Licensing information</a:t>
            </a:r>
            <a:endParaRPr sz="4000" b="1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114300" indent="0">
              <a:buNone/>
            </a:pPr>
            <a:r>
              <a:rPr lang="en-GB" sz="1600" dirty="0">
                <a:latin typeface="+mn-lt"/>
              </a:rPr>
              <a:t>Published by the Micro:bit Educational Foundation</a:t>
            </a:r>
            <a:br>
              <a:rPr lang="en-GB" sz="1600" dirty="0">
                <a:latin typeface="+mn-lt"/>
              </a:rPr>
            </a:br>
            <a:r>
              <a:rPr lang="en-GB" sz="1600" b="1" dirty="0">
                <a:latin typeface="+mn-lt"/>
                <a:hlinkClick r:id="rId3"/>
              </a:rPr>
              <a:t>microbit.org</a:t>
            </a:r>
            <a:r>
              <a:rPr lang="en-GB" sz="1600" b="1" dirty="0">
                <a:latin typeface="+mn-lt"/>
              </a:rPr>
              <a:t> </a:t>
            </a:r>
            <a:r>
              <a:rPr lang="en-GB" sz="1600" dirty="0">
                <a:latin typeface="+mn-lt"/>
              </a:rPr>
              <a:t>under the following Creative Commons licence:</a:t>
            </a:r>
          </a:p>
          <a:p>
            <a:pPr marL="114300" indent="0">
              <a:buNone/>
            </a:pPr>
            <a:r>
              <a:rPr lang="en-GB" sz="1600" dirty="0">
                <a:latin typeface="+mn-lt"/>
              </a:rPr>
              <a:t>Attribution-</a:t>
            </a:r>
            <a:r>
              <a:rPr lang="en-GB" sz="1600" dirty="0" err="1">
                <a:latin typeface="+mn-lt"/>
              </a:rPr>
              <a:t>ShareAlike</a:t>
            </a:r>
            <a:r>
              <a:rPr lang="en-GB" sz="1600" dirty="0">
                <a:latin typeface="+mn-lt"/>
              </a:rPr>
              <a:t> 4.0 International (CC BY-SA 4.0)</a:t>
            </a:r>
          </a:p>
          <a:p>
            <a:pPr marL="114300" indent="0">
              <a:buNone/>
            </a:pPr>
            <a:r>
              <a:rPr lang="en-GB" sz="1600" dirty="0">
                <a:latin typeface="+mn-lt"/>
                <a:hlinkClick r:id="rId4"/>
              </a:rPr>
              <a:t>https://creativecommons.org/licenses/by-sa/4.0/</a:t>
            </a:r>
            <a:r>
              <a:rPr lang="en-GB" sz="1600" dirty="0">
                <a:latin typeface="+mn-lt"/>
              </a:rPr>
              <a:t> </a:t>
            </a:r>
          </a:p>
          <a:p>
            <a:pPr marL="114300" indent="0">
              <a:buNone/>
            </a:pPr>
            <a:endParaRPr lang="en-GB" sz="1600" dirty="0">
              <a:latin typeface="+mn-lt"/>
            </a:endParaRPr>
          </a:p>
          <a:p>
            <a:pPr marL="114300" indent="0">
              <a:buNone/>
            </a:pPr>
            <a:r>
              <a:rPr lang="en-GB" sz="1600" dirty="0">
                <a:latin typeface="+mn-lt"/>
                <a:hlinkClick r:id="rId5"/>
              </a:rPr>
              <a:t>https://microbit.org/teach/do-your-bit/</a:t>
            </a:r>
            <a:r>
              <a:rPr lang="en-GB" sz="1600" dirty="0">
                <a:latin typeface="+mn-lt"/>
              </a:rPr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3312777695"/>
      </p:ext>
    </p:extLst>
  </p:cSld>
  <p:clrMapOvr>
    <a:masterClrMapping/>
  </p:clrMapOvr>
</p:sld>
</file>

<file path=ppt/theme/theme1.xml><?xml version="1.0" encoding="utf-8"?>
<a:theme xmlns:a="http://schemas.openxmlformats.org/drawingml/2006/main" name="ARM PPT template 2016_Confidential">
  <a:themeElements>
    <a:clrScheme name="Custom 10">
      <a:dk1>
        <a:srgbClr val="414444"/>
      </a:dk1>
      <a:lt1>
        <a:srgbClr val="FFFFFF"/>
      </a:lt1>
      <a:dk2>
        <a:srgbClr val="000000"/>
      </a:dk2>
      <a:lt2>
        <a:srgbClr val="FFFFFF"/>
      </a:lt2>
      <a:accent1>
        <a:srgbClr val="128CAB"/>
      </a:accent1>
      <a:accent2>
        <a:srgbClr val="00A960"/>
      </a:accent2>
      <a:accent3>
        <a:srgbClr val="00C3DC"/>
      </a:accent3>
      <a:accent4>
        <a:srgbClr val="765F97"/>
      </a:accent4>
      <a:accent5>
        <a:srgbClr val="CF364A"/>
      </a:accent5>
      <a:accent6>
        <a:srgbClr val="909393"/>
      </a:accent6>
      <a:hlink>
        <a:srgbClr val="128CAB"/>
      </a:hlink>
      <a:folHlink>
        <a:srgbClr val="009FC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308</Words>
  <Application>Microsoft Macintosh PowerPoint</Application>
  <PresentationFormat>Custom</PresentationFormat>
  <Paragraphs>70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Cabin</vt:lpstr>
      <vt:lpstr>Calibri</vt:lpstr>
      <vt:lpstr>Noto Sans Symbols</vt:lpstr>
      <vt:lpstr>Questrial</vt:lpstr>
      <vt:lpstr>Wingdings,Sans-Serif</vt:lpstr>
      <vt:lpstr>ARM PPT template 2016_Confidential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Anna Smirnova</cp:lastModifiedBy>
  <cp:revision>232</cp:revision>
  <dcterms:modified xsi:type="dcterms:W3CDTF">2024-04-12T10:50:23Z</dcterms:modified>
</cp:coreProperties>
</file>