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70" r:id="rId2"/>
    <p:sldId id="258" r:id="rId3"/>
    <p:sldId id="276" r:id="rId4"/>
    <p:sldId id="286" r:id="rId5"/>
    <p:sldId id="287" r:id="rId6"/>
    <p:sldId id="285" r:id="rId7"/>
    <p:sldId id="277" r:id="rId8"/>
    <p:sldId id="284" r:id="rId9"/>
    <p:sldId id="278" r:id="rId10"/>
    <p:sldId id="279" r:id="rId11"/>
    <p:sldId id="288" r:id="rId12"/>
    <p:sldId id="281" r:id="rId13"/>
    <p:sldId id="282" r:id="rId14"/>
    <p:sldId id="283" r:id="rId15"/>
    <p:sldId id="265" r:id="rId16"/>
    <p:sldId id="266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35" userDrawn="1">
          <p15:clr>
            <a:srgbClr val="A4A3A4"/>
          </p15:clr>
        </p15:guide>
        <p15:guide id="2" pos="226" userDrawn="1">
          <p15:clr>
            <a:srgbClr val="A4A3A4"/>
          </p15:clr>
        </p15:guide>
        <p15:guide id="3" orient="horz" pos="577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92D6"/>
    <a:srgbClr val="00A000"/>
    <a:srgbClr val="00C802"/>
    <a:srgbClr val="7BCDC3"/>
    <a:srgbClr val="CE0364"/>
    <a:srgbClr val="CD0365"/>
    <a:srgbClr val="E7645C"/>
    <a:srgbClr val="3FB6FE"/>
    <a:srgbClr val="6C4BC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05"/>
    <p:restoredTop sz="76408"/>
  </p:normalViewPr>
  <p:slideViewPr>
    <p:cSldViewPr snapToGrid="0">
      <p:cViewPr varScale="1">
        <p:scale>
          <a:sx n="123" d="100"/>
          <a:sy n="123" d="100"/>
        </p:scale>
        <p:origin x="1064" y="192"/>
      </p:cViewPr>
      <p:guideLst>
        <p:guide orient="horz" pos="2935"/>
        <p:guide pos="226"/>
        <p:guide orient="horz" pos="577"/>
        <p:guide pos="5534"/>
      </p:guideLst>
    </p:cSldViewPr>
  </p:slideViewPr>
  <p:outlineViewPr>
    <p:cViewPr>
      <p:scale>
        <a:sx n="33" d="100"/>
        <a:sy n="33" d="100"/>
      </p:scale>
      <p:origin x="0" y="-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D24ED936-2CAA-5747-8503-5C7862767742}" type="datetimeFigureOut">
              <a:rPr lang="en-GB" smtClean="0"/>
              <a:pPr/>
              <a:t>22/04/2024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9091831F-4EB0-A94A-A132-4C9A8B82ADF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534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algn="l" defTabSz="685800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algn="l" defTabSz="685800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algn="l" defTabSz="685800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algn="l" defTabSz="685800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bit.io/lessons-emotion-code-video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168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Animated GIF of building the code you can share with your students, if YouTube is blocked in your school.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9940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can optionally share this online step-by-step tutorial with your students to follow individually.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9600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 it work as you expect?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not, do you need to debug the code and download it again?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good is the project?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Would you recommend it to a friend?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could you improve it?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does it work?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Encourage students to think about how it works when holding it in their hands.</a:t>
            </a:r>
          </a:p>
          <a:p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251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Font typeface="Symbol" pitchFamily="2" charset="2"/>
              <a:buChar char=""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You can use the LED grid planning sheet download or any paper to draw new emotion images.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To add a shake input, use the ‘on shake’ block in the Input section of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MakeCode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544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Ask students: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How did they make their micro:bits show different images? (Using different buttons and the ‘on button pressed’ input code blocks)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What are inputs? (Data sent to a computer for processing such as button presses and sensor readings. Examples of inputs include the buttons on a game controller or the touch screen on a phone).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What are outputs? (Data sent from a computer such as information shown on a display. Other examples of outputs include phone or game screens or sound from speakers)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9548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8715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149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559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Some people find it hard to express or read emotions and a badge like this can be helpful for them.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493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Ask your students what other inputs and outputs they can think of.</a:t>
            </a:r>
          </a:p>
          <a:p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Keys on a keyboard, a touch screen or buttons on a game controller are inputs.</a:t>
            </a:r>
          </a:p>
          <a:p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display on a phone or game console, or sound from a phone or game console speakers are examples of outputs.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130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495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7110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You can follow the link to open the completed code in the editor and test it in the simulator.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009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You can follow the link to open a new MakeCode project and model building the code yourself – or use slide 9 to show a YouTube coding video, or slide 10 to show an animated GIF of building the code if YouTube is blocked in your school.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974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Optionally share this YouTube coding video with your class: </a:t>
            </a:r>
            <a:r>
              <a:rPr lang="en-GB" sz="18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https://mbit.io</a:t>
            </a:r>
            <a:r>
              <a:rPr lang="en-GB" sz="1800" u="sng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/lessons-emotion-code-video</a:t>
            </a:r>
            <a:r>
              <a:rPr lang="en-GB" sz="180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680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19">
            <a:extLst>
              <a:ext uri="{FF2B5EF4-FFF2-40B4-BE49-F238E27FC236}">
                <a16:creationId xmlns:a16="http://schemas.microsoft.com/office/drawing/2014/main" id="{CA74D6D6-39CE-742B-6D4C-33E566EF85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0109" y="897013"/>
            <a:ext cx="2720606" cy="44561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AB0DE2E-6079-1441-7D04-CBCCBD273E09}"/>
              </a:ext>
            </a:extLst>
          </p:cNvPr>
          <p:cNvSpPr txBox="1"/>
          <p:nvPr userDrawn="1"/>
        </p:nvSpPr>
        <p:spPr>
          <a:xfrm>
            <a:off x="732370" y="1507510"/>
            <a:ext cx="366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000" b="0" i="0" kern="1200" dirty="0">
                <a:solidFill>
                  <a:srgbClr val="00A000"/>
                </a:solidFill>
                <a:latin typeface="Arial" panose="020B0604020202020204" pitchFamily="34" charset="0"/>
                <a:ea typeface="+mn-ea"/>
                <a:cs typeface="+mn-cs"/>
              </a:rPr>
              <a:t>First lessons with </a:t>
            </a:r>
            <a:r>
              <a:rPr lang="en-GB" sz="2000" b="0" i="0" kern="1200" dirty="0" err="1">
                <a:solidFill>
                  <a:srgbClr val="00A000"/>
                </a:solidFill>
                <a:latin typeface="Arial" panose="020B0604020202020204" pitchFamily="34" charset="0"/>
                <a:ea typeface="+mn-ea"/>
                <a:cs typeface="+mn-cs"/>
              </a:rPr>
              <a:t>MakeCode</a:t>
            </a:r>
            <a:r>
              <a:rPr lang="en-GB" sz="2000" b="0" i="0" kern="1200" dirty="0">
                <a:solidFill>
                  <a:srgbClr val="00A000"/>
                </a:solidFill>
                <a:latin typeface="Arial" panose="020B0604020202020204" pitchFamily="34" charset="0"/>
                <a:ea typeface="+mn-ea"/>
                <a:cs typeface="+mn-cs"/>
              </a:rPr>
              <a:t> and the </a:t>
            </a:r>
            <a:r>
              <a:rPr lang="en-GB" sz="2000" b="0" i="0" kern="1200" dirty="0" err="1">
                <a:solidFill>
                  <a:srgbClr val="00A000"/>
                </a:solidFill>
                <a:latin typeface="Arial" panose="020B0604020202020204" pitchFamily="34" charset="0"/>
                <a:ea typeface="+mn-ea"/>
                <a:cs typeface="+mn-cs"/>
              </a:rPr>
              <a:t>micro:bit</a:t>
            </a:r>
            <a:endParaRPr lang="en-GB" sz="2000" b="0" i="0" kern="1200" dirty="0">
              <a:solidFill>
                <a:srgbClr val="00A000"/>
              </a:solidFill>
              <a:latin typeface="Arial" panose="020B0604020202020204" pitchFamily="34" charset="0"/>
              <a:ea typeface="+mn-ea"/>
              <a:cs typeface="+mn-cs"/>
            </a:endParaRPr>
          </a:p>
          <a:p>
            <a:endParaRPr lang="en-US" dirty="0">
              <a:solidFill>
                <a:srgbClr val="00A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9185" y="2344694"/>
            <a:ext cx="5019621" cy="1218795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4400">
                <a:solidFill>
                  <a:srgbClr val="000000"/>
                </a:solidFill>
              </a:defRPr>
            </a:lvl1pPr>
          </a:lstStyle>
          <a:p>
            <a:r>
              <a:rPr lang="en-GB" dirty="0"/>
              <a:t>Click to edit Lesson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30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FED73E-0167-86BC-76AB-525A021F4D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190499"/>
            <a:ext cx="9143998" cy="5333999"/>
          </a:xfrm>
          <a:prstGeom prst="rect">
            <a:avLst/>
          </a:prstGeom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0D9C7407-B083-E1DD-02C9-633979839614}"/>
              </a:ext>
            </a:extLst>
          </p:cNvPr>
          <p:cNvSpPr/>
          <p:nvPr userDrawn="1"/>
        </p:nvSpPr>
        <p:spPr>
          <a:xfrm>
            <a:off x="4078224" y="713232"/>
            <a:ext cx="1069848" cy="987552"/>
          </a:xfrm>
          <a:custGeom>
            <a:avLst/>
            <a:gdLst>
              <a:gd name="connsiteX0" fmla="*/ 228600 w 1069848"/>
              <a:gd name="connsiteY0" fmla="*/ 36576 h 987552"/>
              <a:gd name="connsiteX1" fmla="*/ 0 w 1069848"/>
              <a:gd name="connsiteY1" fmla="*/ 658368 h 987552"/>
              <a:gd name="connsiteX2" fmla="*/ 109728 w 1069848"/>
              <a:gd name="connsiteY2" fmla="*/ 859536 h 987552"/>
              <a:gd name="connsiteX3" fmla="*/ 356616 w 1069848"/>
              <a:gd name="connsiteY3" fmla="*/ 877824 h 987552"/>
              <a:gd name="connsiteX4" fmla="*/ 640080 w 1069848"/>
              <a:gd name="connsiteY4" fmla="*/ 987552 h 987552"/>
              <a:gd name="connsiteX5" fmla="*/ 1014984 w 1069848"/>
              <a:gd name="connsiteY5" fmla="*/ 969264 h 987552"/>
              <a:gd name="connsiteX6" fmla="*/ 1042416 w 1069848"/>
              <a:gd name="connsiteY6" fmla="*/ 722376 h 987552"/>
              <a:gd name="connsiteX7" fmla="*/ 1069848 w 1069848"/>
              <a:gd name="connsiteY7" fmla="*/ 246888 h 987552"/>
              <a:gd name="connsiteX8" fmla="*/ 850392 w 1069848"/>
              <a:gd name="connsiteY8" fmla="*/ 0 h 987552"/>
              <a:gd name="connsiteX9" fmla="*/ 228600 w 1069848"/>
              <a:gd name="connsiteY9" fmla="*/ 36576 h 987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9848" h="987552">
                <a:moveTo>
                  <a:pt x="228600" y="36576"/>
                </a:moveTo>
                <a:lnTo>
                  <a:pt x="0" y="658368"/>
                </a:lnTo>
                <a:lnTo>
                  <a:pt x="109728" y="859536"/>
                </a:lnTo>
                <a:lnTo>
                  <a:pt x="356616" y="877824"/>
                </a:lnTo>
                <a:lnTo>
                  <a:pt x="640080" y="987552"/>
                </a:lnTo>
                <a:lnTo>
                  <a:pt x="1014984" y="969264"/>
                </a:lnTo>
                <a:lnTo>
                  <a:pt x="1042416" y="722376"/>
                </a:lnTo>
                <a:lnTo>
                  <a:pt x="1069848" y="246888"/>
                </a:lnTo>
                <a:lnTo>
                  <a:pt x="850392" y="0"/>
                </a:lnTo>
                <a:lnTo>
                  <a:pt x="228600" y="36576"/>
                </a:lnTo>
                <a:close/>
              </a:path>
            </a:pathLst>
          </a:custGeom>
          <a:solidFill>
            <a:srgbClr val="00C8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black, darkness, black and white&#10;&#10;Description automatically generated">
            <a:extLst>
              <a:ext uri="{FF2B5EF4-FFF2-40B4-BE49-F238E27FC236}">
                <a16:creationId xmlns:a16="http://schemas.microsoft.com/office/drawing/2014/main" id="{68087F39-7CDA-9F46-E5A8-0C76F1518E1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46248" y="540140"/>
            <a:ext cx="1143000" cy="1143000"/>
          </a:xfrm>
          <a:prstGeom prst="rect">
            <a:avLst/>
          </a:prstGeom>
        </p:spPr>
      </p:pic>
      <p:pic>
        <p:nvPicPr>
          <p:cNvPr id="9" name="Picture 8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21DC12E8-204E-F4E8-7FC1-FCD1CE4F85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51352" y="1080172"/>
            <a:ext cx="521768" cy="47433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A61ABD73-16C4-FA58-8483-B41A7EB0BE0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7581" y="897013"/>
            <a:ext cx="2720606" cy="445616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5F77100A-86A2-4447-B25A-CF248D74DA30}"/>
              </a:ext>
            </a:extLst>
          </p:cNvPr>
          <p:cNvSpPr/>
          <p:nvPr userDrawn="1"/>
        </p:nvSpPr>
        <p:spPr>
          <a:xfrm>
            <a:off x="301752" y="3374136"/>
            <a:ext cx="1380744" cy="1435608"/>
          </a:xfrm>
          <a:custGeom>
            <a:avLst/>
            <a:gdLst>
              <a:gd name="connsiteX0" fmla="*/ 365760 w 1380744"/>
              <a:gd name="connsiteY0" fmla="*/ 219456 h 1435608"/>
              <a:gd name="connsiteX1" fmla="*/ 411480 w 1380744"/>
              <a:gd name="connsiteY1" fmla="*/ 192024 h 1435608"/>
              <a:gd name="connsiteX2" fmla="*/ 722376 w 1380744"/>
              <a:gd name="connsiteY2" fmla="*/ 0 h 1435608"/>
              <a:gd name="connsiteX3" fmla="*/ 1097280 w 1380744"/>
              <a:gd name="connsiteY3" fmla="*/ 82296 h 1435608"/>
              <a:gd name="connsiteX4" fmla="*/ 1335024 w 1380744"/>
              <a:gd name="connsiteY4" fmla="*/ 292608 h 1435608"/>
              <a:gd name="connsiteX5" fmla="*/ 1380744 w 1380744"/>
              <a:gd name="connsiteY5" fmla="*/ 630936 h 1435608"/>
              <a:gd name="connsiteX6" fmla="*/ 1298448 w 1380744"/>
              <a:gd name="connsiteY6" fmla="*/ 950976 h 1435608"/>
              <a:gd name="connsiteX7" fmla="*/ 1115568 w 1380744"/>
              <a:gd name="connsiteY7" fmla="*/ 1207008 h 1435608"/>
              <a:gd name="connsiteX8" fmla="*/ 685800 w 1380744"/>
              <a:gd name="connsiteY8" fmla="*/ 1426464 h 1435608"/>
              <a:gd name="connsiteX9" fmla="*/ 265176 w 1380744"/>
              <a:gd name="connsiteY9" fmla="*/ 1435608 h 1435608"/>
              <a:gd name="connsiteX10" fmla="*/ 0 w 1380744"/>
              <a:gd name="connsiteY10" fmla="*/ 1307592 h 1435608"/>
              <a:gd name="connsiteX11" fmla="*/ 18288 w 1380744"/>
              <a:gd name="connsiteY11" fmla="*/ 804672 h 1435608"/>
              <a:gd name="connsiteX12" fmla="*/ 365760 w 1380744"/>
              <a:gd name="connsiteY12" fmla="*/ 219456 h 143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80744" h="1435608">
                <a:moveTo>
                  <a:pt x="365760" y="219456"/>
                </a:moveTo>
                <a:lnTo>
                  <a:pt x="411480" y="192024"/>
                </a:lnTo>
                <a:lnTo>
                  <a:pt x="722376" y="0"/>
                </a:lnTo>
                <a:lnTo>
                  <a:pt x="1097280" y="82296"/>
                </a:lnTo>
                <a:lnTo>
                  <a:pt x="1335024" y="292608"/>
                </a:lnTo>
                <a:lnTo>
                  <a:pt x="1380744" y="630936"/>
                </a:lnTo>
                <a:lnTo>
                  <a:pt x="1298448" y="950976"/>
                </a:lnTo>
                <a:lnTo>
                  <a:pt x="1115568" y="1207008"/>
                </a:lnTo>
                <a:lnTo>
                  <a:pt x="685800" y="1426464"/>
                </a:lnTo>
                <a:lnTo>
                  <a:pt x="265176" y="1435608"/>
                </a:lnTo>
                <a:lnTo>
                  <a:pt x="0" y="1307592"/>
                </a:lnTo>
                <a:lnTo>
                  <a:pt x="18288" y="804672"/>
                </a:lnTo>
                <a:lnTo>
                  <a:pt x="365760" y="219456"/>
                </a:lnTo>
                <a:close/>
              </a:path>
            </a:pathLst>
          </a:custGeom>
          <a:solidFill>
            <a:srgbClr val="00C8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black and white image of a bird&#10;&#10;Description automatically generated with low confidence">
            <a:extLst>
              <a:ext uri="{FF2B5EF4-FFF2-40B4-BE49-F238E27FC236}">
                <a16:creationId xmlns:a16="http://schemas.microsoft.com/office/drawing/2014/main" id="{3D786174-A8C3-4389-DE85-62A48775A5B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45036" y="3539017"/>
            <a:ext cx="1282700" cy="1130300"/>
          </a:xfrm>
          <a:prstGeom prst="rect">
            <a:avLst/>
          </a:prstGeom>
        </p:spPr>
      </p:pic>
      <p:pic>
        <p:nvPicPr>
          <p:cNvPr id="13" name="Picture 12" descr="A picture containing black, darkness, black and white&#10;&#10;Description automatically generated">
            <a:extLst>
              <a:ext uri="{FF2B5EF4-FFF2-40B4-BE49-F238E27FC236}">
                <a16:creationId xmlns:a16="http://schemas.microsoft.com/office/drawing/2014/main" id="{1EF8D2CE-A49A-DCF3-A065-D0B8B894925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2859" y="4527005"/>
            <a:ext cx="4826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788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6995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929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4970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13703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41012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D99FC9EB-1597-3ACA-1037-BAC59508C6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535" y="190998"/>
            <a:ext cx="4007764" cy="794403"/>
          </a:xfrm>
        </p:spPr>
        <p:txBody>
          <a:bodyPr wrap="none" lIns="0" tIns="180000" rIns="0" bIns="180000">
            <a:spAutoFit/>
          </a:bodyPr>
          <a:lstStyle>
            <a:lvl1pPr marL="179388" indent="-134938">
              <a:tabLst/>
              <a:defRPr lang="en-US" sz="2800" b="1" i="0" kern="1200" dirty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80000" lvl="0" indent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dirty="0"/>
              <a:t>Click to edit 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448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C22D24B5-F34A-D34D-8D5A-0ACCE9A2D434}" type="datetimeFigureOut">
              <a:rPr lang="en-GB" smtClean="0"/>
              <a:pPr/>
              <a:t>22/04/2024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82A9FFA3-44FD-EE4B-B909-2843D831AAA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2951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6" r:id="rId3"/>
    <p:sldLayoutId id="2147483680" r:id="rId4"/>
    <p:sldLayoutId id="2147483674" r:id="rId5"/>
    <p:sldLayoutId id="2147483678" r:id="rId6"/>
    <p:sldLayoutId id="2147483679" r:id="rId7"/>
    <p:sldLayoutId id="2147483676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JP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6.svg"/><Relationship Id="rId5" Type="http://schemas.openxmlformats.org/officeDocument/2006/relationships/image" Target="../media/image65.png"/><Relationship Id="rId4" Type="http://schemas.openxmlformats.org/officeDocument/2006/relationships/image" Target="../media/image64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hyperlink" Target="https://mbit.io/tutorial-emotion-badge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6.svg"/><Relationship Id="rId5" Type="http://schemas.openxmlformats.org/officeDocument/2006/relationships/image" Target="../media/image65.png"/><Relationship Id="rId4" Type="http://schemas.openxmlformats.org/officeDocument/2006/relationships/image" Target="../media/image64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sv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2.svg"/><Relationship Id="rId5" Type="http://schemas.openxmlformats.org/officeDocument/2006/relationships/image" Target="../media/image71.png"/><Relationship Id="rId4" Type="http://schemas.openxmlformats.org/officeDocument/2006/relationships/image" Target="../media/image70.svg"/><Relationship Id="rId9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sv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8.svg"/><Relationship Id="rId5" Type="http://schemas.openxmlformats.org/officeDocument/2006/relationships/image" Target="../media/image77.png"/><Relationship Id="rId10" Type="http://schemas.openxmlformats.org/officeDocument/2006/relationships/image" Target="../media/image82.png"/><Relationship Id="rId4" Type="http://schemas.openxmlformats.org/officeDocument/2006/relationships/image" Target="../media/image76.svg"/><Relationship Id="rId9" Type="http://schemas.openxmlformats.org/officeDocument/2006/relationships/image" Target="../media/image8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svg"/><Relationship Id="rId3" Type="http://schemas.openxmlformats.org/officeDocument/2006/relationships/image" Target="../media/image27.png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4.svg"/><Relationship Id="rId5" Type="http://schemas.openxmlformats.org/officeDocument/2006/relationships/image" Target="../media/image29.png"/><Relationship Id="rId10" Type="http://schemas.openxmlformats.org/officeDocument/2006/relationships/image" Target="../media/image55.png"/><Relationship Id="rId4" Type="http://schemas.openxmlformats.org/officeDocument/2006/relationships/image" Target="../media/image83.svg"/><Relationship Id="rId9" Type="http://schemas.openxmlformats.org/officeDocument/2006/relationships/image" Target="../media/image30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0.svg"/><Relationship Id="rId5" Type="http://schemas.openxmlformats.org/officeDocument/2006/relationships/image" Target="../media/image89.png"/><Relationship Id="rId4" Type="http://schemas.openxmlformats.org/officeDocument/2006/relationships/image" Target="../media/image88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svg"/><Relationship Id="rId13" Type="http://schemas.openxmlformats.org/officeDocument/2006/relationships/image" Target="../media/image100.png"/><Relationship Id="rId3" Type="http://schemas.openxmlformats.org/officeDocument/2006/relationships/hyperlink" Target="https://creativecommons.org/licenses/by-sa/4.0/" TargetMode="External"/><Relationship Id="rId7" Type="http://schemas.openxmlformats.org/officeDocument/2006/relationships/image" Target="../media/image94.png"/><Relationship Id="rId12" Type="http://schemas.openxmlformats.org/officeDocument/2006/relationships/image" Target="../media/image99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3.svg"/><Relationship Id="rId11" Type="http://schemas.openxmlformats.org/officeDocument/2006/relationships/image" Target="../media/image98.png"/><Relationship Id="rId5" Type="http://schemas.openxmlformats.org/officeDocument/2006/relationships/image" Target="../media/image92.png"/><Relationship Id="rId10" Type="http://schemas.openxmlformats.org/officeDocument/2006/relationships/image" Target="../media/image97.svg"/><Relationship Id="rId4" Type="http://schemas.openxmlformats.org/officeDocument/2006/relationships/hyperlink" Target="https://microbit.org/teach" TargetMode="External"/><Relationship Id="rId9" Type="http://schemas.openxmlformats.org/officeDocument/2006/relationships/image" Target="../media/image96.png"/><Relationship Id="rId14" Type="http://schemas.openxmlformats.org/officeDocument/2006/relationships/image" Target="../media/image101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png"/><Relationship Id="rId5" Type="http://schemas.openxmlformats.org/officeDocument/2006/relationships/image" Target="../media/image25.gif"/><Relationship Id="rId4" Type="http://schemas.openxmlformats.org/officeDocument/2006/relationships/image" Target="../media/image24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sv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9.png"/><Relationship Id="rId10" Type="http://schemas.openxmlformats.org/officeDocument/2006/relationships/image" Target="../media/image34.svg"/><Relationship Id="rId4" Type="http://schemas.openxmlformats.org/officeDocument/2006/relationships/image" Target="../media/image28.svg"/><Relationship Id="rId9" Type="http://schemas.openxmlformats.org/officeDocument/2006/relationships/image" Target="../media/image33.png"/><Relationship Id="rId14" Type="http://schemas.openxmlformats.org/officeDocument/2006/relationships/image" Target="../media/image3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27.png"/><Relationship Id="rId7" Type="http://schemas.openxmlformats.org/officeDocument/2006/relationships/image" Target="../media/image41.png"/><Relationship Id="rId12" Type="http://schemas.openxmlformats.org/officeDocument/2006/relationships/image" Target="../media/image34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svg"/><Relationship Id="rId11" Type="http://schemas.openxmlformats.org/officeDocument/2006/relationships/image" Target="../media/image33.png"/><Relationship Id="rId5" Type="http://schemas.openxmlformats.org/officeDocument/2006/relationships/image" Target="../media/image29.png"/><Relationship Id="rId10" Type="http://schemas.openxmlformats.org/officeDocument/2006/relationships/image" Target="../media/image32.svg"/><Relationship Id="rId4" Type="http://schemas.openxmlformats.org/officeDocument/2006/relationships/image" Target="../media/image28.svg"/><Relationship Id="rId9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46.sv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hnT0qHM3_hQ?feature=oembed" TargetMode="External"/><Relationship Id="rId6" Type="http://schemas.openxmlformats.org/officeDocument/2006/relationships/image" Target="../media/image45.png"/><Relationship Id="rId11" Type="http://schemas.openxmlformats.org/officeDocument/2006/relationships/image" Target="../media/image49.jpeg"/><Relationship Id="rId5" Type="http://schemas.openxmlformats.org/officeDocument/2006/relationships/image" Target="../media/image44.svg"/><Relationship Id="rId10" Type="http://schemas.openxmlformats.org/officeDocument/2006/relationships/hyperlink" Target="https://youtu.be/hnT0qHM3_hQ" TargetMode="External"/><Relationship Id="rId4" Type="http://schemas.openxmlformats.org/officeDocument/2006/relationships/image" Target="../media/image43.png"/><Relationship Id="rId9" Type="http://schemas.openxmlformats.org/officeDocument/2006/relationships/image" Target="../media/image4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6.sv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wSXwc3rlJ7s?feature=oembed" TargetMode="External"/><Relationship Id="rId6" Type="http://schemas.openxmlformats.org/officeDocument/2006/relationships/image" Target="../media/image45.png"/><Relationship Id="rId11" Type="http://schemas.openxmlformats.org/officeDocument/2006/relationships/image" Target="../media/image50.jpeg"/><Relationship Id="rId5" Type="http://schemas.openxmlformats.org/officeDocument/2006/relationships/image" Target="../media/image44.svg"/><Relationship Id="rId10" Type="http://schemas.openxmlformats.org/officeDocument/2006/relationships/hyperlink" Target="https://www.youtube.com/watch?v=wSXwc3rlJ7s" TargetMode="External"/><Relationship Id="rId4" Type="http://schemas.openxmlformats.org/officeDocument/2006/relationships/image" Target="../media/image43.png"/><Relationship Id="rId9" Type="http://schemas.openxmlformats.org/officeDocument/2006/relationships/image" Target="../media/image4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1.png"/><Relationship Id="rId7" Type="http://schemas.openxmlformats.org/officeDocument/2006/relationships/image" Target="../media/image54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3.png"/><Relationship Id="rId5" Type="http://schemas.openxmlformats.org/officeDocument/2006/relationships/hyperlink" Target="https://makecode.microbit.org/#pub:_d4aPaHUrmcX4" TargetMode="External"/><Relationship Id="rId4" Type="http://schemas.openxmlformats.org/officeDocument/2006/relationships/image" Target="../media/image52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hyperlink" Target="https://makecode.microbit.org/" TargetMode="External"/><Relationship Id="rId7" Type="http://schemas.openxmlformats.org/officeDocument/2006/relationships/image" Target="../media/image57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png"/><Relationship Id="rId5" Type="http://schemas.openxmlformats.org/officeDocument/2006/relationships/image" Target="../media/image52.svg"/><Relationship Id="rId10" Type="http://schemas.openxmlformats.org/officeDocument/2006/relationships/image" Target="../media/image55.png"/><Relationship Id="rId4" Type="http://schemas.openxmlformats.org/officeDocument/2006/relationships/image" Target="../media/image51.png"/><Relationship Id="rId9" Type="http://schemas.openxmlformats.org/officeDocument/2006/relationships/image" Target="../media/image5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2.jpe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IN_IoL2gJEE?feature=oembed" TargetMode="External"/><Relationship Id="rId6" Type="http://schemas.openxmlformats.org/officeDocument/2006/relationships/hyperlink" Target="https://mbit.io/lessons-emotion-code-video" TargetMode="External"/><Relationship Id="rId5" Type="http://schemas.openxmlformats.org/officeDocument/2006/relationships/image" Target="../media/image61.svg"/><Relationship Id="rId4" Type="http://schemas.openxmlformats.org/officeDocument/2006/relationships/image" Target="../media/image6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4A7B3-BBFD-C41B-2D57-44083B9B90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2202" y="2344694"/>
            <a:ext cx="5019621" cy="1107996"/>
          </a:xfrm>
        </p:spPr>
        <p:txBody>
          <a:bodyPr/>
          <a:lstStyle/>
          <a:p>
            <a:r>
              <a:rPr lang="en-US" sz="4000" dirty="0"/>
              <a:t>Lesson 3</a:t>
            </a:r>
            <a:br>
              <a:rPr lang="en-US" sz="4000" dirty="0"/>
            </a:br>
            <a:r>
              <a:rPr lang="en-US" sz="4000" dirty="0"/>
              <a:t>Emotion badge</a:t>
            </a:r>
          </a:p>
        </p:txBody>
      </p:sp>
      <p:pic>
        <p:nvPicPr>
          <p:cNvPr id="11" name="Picture 32">
            <a:extLst>
              <a:ext uri="{FF2B5EF4-FFF2-40B4-BE49-F238E27FC236}">
                <a16:creationId xmlns:a16="http://schemas.microsoft.com/office/drawing/2014/main" id="{580E9A66-575F-E272-BC25-1A2B1544DF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08342" y="359344"/>
            <a:ext cx="384837" cy="264576"/>
          </a:xfrm>
          <a:prstGeom prst="rect">
            <a:avLst/>
          </a:prstGeom>
        </p:spPr>
      </p:pic>
      <p:pic>
        <p:nvPicPr>
          <p:cNvPr id="13" name="Picture 35">
            <a:extLst>
              <a:ext uri="{FF2B5EF4-FFF2-40B4-BE49-F238E27FC236}">
                <a16:creationId xmlns:a16="http://schemas.microsoft.com/office/drawing/2014/main" id="{CC2E1D63-D041-9FA6-F5EB-94BF914BF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5704325" y="4079647"/>
            <a:ext cx="274996" cy="274996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47B28B8D-1DFE-1972-DB4E-AE7B858749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7835011">
            <a:off x="7989074" y="4431981"/>
            <a:ext cx="445888" cy="44588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A0006E4D-DF7C-CFB3-950C-A8E5AF37F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892242" y="389760"/>
            <a:ext cx="292203" cy="309391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B63C0EBD-D3DD-AE2E-E98C-62212735A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9722687">
            <a:off x="8319242" y="198988"/>
            <a:ext cx="386114" cy="579171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B018AFF8-1E2D-92C4-889C-DE2C381CC6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1087194">
            <a:off x="7827624" y="515820"/>
            <a:ext cx="208450" cy="2084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12913E1-9014-A4B4-9C5C-D02D2F0A3C60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/>
        </p:blipFill>
        <p:spPr>
          <a:xfrm>
            <a:off x="5332536" y="1152263"/>
            <a:ext cx="3179816" cy="238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75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4661533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E7645C"/>
                </a:solidFill>
              </a:rPr>
              <a:t>Create:    </a:t>
            </a:r>
            <a:r>
              <a:rPr lang="en-GB" dirty="0">
                <a:solidFill>
                  <a:schemeClr val="tx1"/>
                </a:solidFill>
              </a:rPr>
              <a:t>coding animation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96648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E764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0CD7EC0C-285C-4109-5C8A-32EBD0D88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42139" y="403248"/>
            <a:ext cx="381563" cy="404007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5C2F07E-5D25-21F4-4DC6-0DA35ECEE0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5300000">
            <a:off x="8161432" y="710326"/>
            <a:ext cx="422148" cy="402046"/>
          </a:xfrm>
          <a:prstGeom prst="rect">
            <a:avLst/>
          </a:prstGeom>
        </p:spPr>
      </p:pic>
      <p:pic>
        <p:nvPicPr>
          <p:cNvPr id="3" name="Content Placeholder 7">
            <a:extLst>
              <a:ext uri="{FF2B5EF4-FFF2-40B4-BE49-F238E27FC236}">
                <a16:creationId xmlns:a16="http://schemas.microsoft.com/office/drawing/2014/main" id="{E7489B06-9655-77A7-2712-DE0F495626C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8141" y="1135430"/>
            <a:ext cx="6691278" cy="376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96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6303008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E7645C"/>
                </a:solidFill>
              </a:rPr>
              <a:t>Create:    </a:t>
            </a:r>
            <a:r>
              <a:rPr lang="en-GB" dirty="0">
                <a:solidFill>
                  <a:schemeClr val="tx1"/>
                </a:solidFill>
              </a:rPr>
              <a:t>step-by-step online tutorial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96648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E764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0CD7EC0C-285C-4109-5C8A-32EBD0D88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42139" y="403248"/>
            <a:ext cx="381563" cy="404007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5C2F07E-5D25-21F4-4DC6-0DA35ECEE0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5300000">
            <a:off x="8161432" y="710326"/>
            <a:ext cx="422148" cy="4020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1CECE93-BB65-4F09-5B01-E029A06C6707}"/>
              </a:ext>
            </a:extLst>
          </p:cNvPr>
          <p:cNvSpPr txBox="1"/>
          <p:nvPr/>
        </p:nvSpPr>
        <p:spPr>
          <a:xfrm>
            <a:off x="427316" y="1397286"/>
            <a:ext cx="69461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https://mbit.io/tutorial-emotion-badge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F651E3-679F-38E0-D2D9-39FDB50953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8417" y="2155694"/>
            <a:ext cx="5974851" cy="274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97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1527662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2A92D6"/>
                </a:solidFill>
              </a:rPr>
              <a:t>Evaluate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2117924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2A92D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721A38A-EF20-8D95-C2A3-D6290ECB71B1}"/>
              </a:ext>
            </a:extLst>
          </p:cNvPr>
          <p:cNvSpPr txBox="1">
            <a:spLocks/>
          </p:cNvSpPr>
          <p:nvPr/>
        </p:nvSpPr>
        <p:spPr>
          <a:xfrm>
            <a:off x="425534" y="1324737"/>
            <a:ext cx="4868842" cy="2743251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5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Clr>
                <a:srgbClr val="3FB6FE"/>
              </a:buClr>
              <a:buSzPct val="100000"/>
              <a:buNone/>
            </a:pPr>
            <a:r>
              <a:rPr lang="en-GB" sz="1800" dirty="0"/>
              <a:t>Download your code to a micro:bit</a:t>
            </a:r>
          </a:p>
          <a:p>
            <a:pPr marL="293687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3FB6FE"/>
              </a:buClr>
              <a:buSzPct val="100000"/>
              <a:buFont typeface="Wingdings" pitchFamily="2" charset="2"/>
              <a:buChar char="§"/>
            </a:pPr>
            <a:r>
              <a:rPr lang="en-GB" sz="1800" dirty="0"/>
              <a:t>Does it work as you expect? </a:t>
            </a:r>
          </a:p>
          <a:p>
            <a:pPr marL="293687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3FB6FE"/>
              </a:buClr>
              <a:buSzPct val="100000"/>
              <a:buFont typeface="Wingdings" pitchFamily="2" charset="2"/>
              <a:buChar char="§"/>
            </a:pPr>
            <a:r>
              <a:rPr lang="en-GB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How good is the project?</a:t>
            </a:r>
          </a:p>
          <a:p>
            <a:pPr marL="293687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3FB6FE"/>
              </a:buClr>
              <a:buSzPct val="100000"/>
              <a:buFont typeface="Wingdings" pitchFamily="2" charset="2"/>
              <a:buChar char="§"/>
            </a:pPr>
            <a:r>
              <a:rPr lang="en-GB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Could it have other uses?</a:t>
            </a:r>
          </a:p>
          <a:p>
            <a:pPr marL="293687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3FB6FE"/>
              </a:buClr>
              <a:buSzPct val="100000"/>
              <a:buFont typeface="Wingdings" pitchFamily="2" charset="2"/>
              <a:buChar char="§"/>
            </a:pPr>
            <a:r>
              <a:rPr lang="en-GB" sz="1800" kern="100" dirty="0">
                <a:ea typeface="Calibri" panose="020F0502020204030204" pitchFamily="34" charset="0"/>
              </a:rPr>
              <a:t>How does it work?</a:t>
            </a:r>
            <a:endParaRPr lang="en-GB" sz="1800" kern="1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93687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3FB6FE"/>
              </a:buClr>
              <a:buSzPct val="100000"/>
              <a:buFont typeface="Wingdings" pitchFamily="2" charset="2"/>
              <a:buChar char="§"/>
            </a:pPr>
            <a:endParaRPr lang="en-GB" sz="1800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63125A2-0C38-ADD9-91D6-3D6ECF3616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1092633">
            <a:off x="5331720" y="246128"/>
            <a:ext cx="515680" cy="54601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A469B92-5986-1E2B-FB5B-697933BCE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835011">
            <a:off x="8019804" y="4278228"/>
            <a:ext cx="652284" cy="65228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E03D74E-8E7B-9E83-BC76-D1B24B45C4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16576" y="1030193"/>
            <a:ext cx="177800" cy="177800"/>
          </a:xfrm>
          <a:prstGeom prst="rect">
            <a:avLst/>
          </a:prstGeom>
        </p:spPr>
      </p:pic>
      <p:pic>
        <p:nvPicPr>
          <p:cNvPr id="3" name="Content Placeholder 6">
            <a:extLst>
              <a:ext uri="{FF2B5EF4-FFF2-40B4-BE49-F238E27FC236}">
                <a16:creationId xmlns:a16="http://schemas.microsoft.com/office/drawing/2014/main" id="{7FAE443E-04E2-8728-50CD-DB9C0A970E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4800736" y="1369219"/>
            <a:ext cx="3670238" cy="275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1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1744067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6C4BC1"/>
                </a:solidFill>
              </a:rPr>
              <a:t>Extend     </a:t>
            </a:r>
            <a:endParaRPr lang="en-GB" dirty="0">
              <a:solidFill>
                <a:srgbClr val="3FB6FE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920216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6C4B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B131759-9774-7648-E136-E035FABE2A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445959">
            <a:off x="7664010" y="142523"/>
            <a:ext cx="1051069" cy="1152786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2322E4D-B75A-6D45-FB88-F3692A8F99F4}"/>
              </a:ext>
            </a:extLst>
          </p:cNvPr>
          <p:cNvSpPr txBox="1">
            <a:spLocks/>
          </p:cNvSpPr>
          <p:nvPr/>
        </p:nvSpPr>
        <p:spPr>
          <a:xfrm>
            <a:off x="908019" y="1448766"/>
            <a:ext cx="3519015" cy="336040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7" indent="0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SzPct val="100000"/>
              <a:buNone/>
            </a:pPr>
            <a:r>
              <a:rPr lang="en-GB" sz="1800" dirty="0"/>
              <a:t>Add more icons when you press A + B input buttons together.</a:t>
            </a:r>
          </a:p>
          <a:p>
            <a:pPr marL="7937" indent="0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SzPct val="100000"/>
              <a:buNone/>
            </a:pPr>
            <a:r>
              <a:rPr lang="en-GB" sz="1800" dirty="0"/>
              <a:t>Design your own emotion images on paper. Code them using the ‘show LEDs’ block.</a:t>
            </a:r>
          </a:p>
          <a:p>
            <a:pPr marL="0" indent="0">
              <a:buNone/>
            </a:pPr>
            <a:r>
              <a:rPr lang="en-GB" sz="1800" dirty="0"/>
              <a:t>Can you make another emotion appear if you shake your micro:bit?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1F2E6B9D-7527-6DDE-1368-BEA91ACE9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1315139">
            <a:off x="546229" y="1518640"/>
            <a:ext cx="292100" cy="2921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8BFA18F-AC93-1BD3-B2C4-0349C0C774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1229540">
            <a:off x="546698" y="2499120"/>
            <a:ext cx="292100" cy="2921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B2EF4893-BCC8-AEDA-8752-9AF01CB3D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9722687">
            <a:off x="8258452" y="3817642"/>
            <a:ext cx="511517" cy="767276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6133DAE-A415-1E5D-60B9-1E315979A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7194">
            <a:off x="4031127" y="4640867"/>
            <a:ext cx="208450" cy="20845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1F5306D5-669B-C0E9-48DA-D4042B0862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1229540">
            <a:off x="572007" y="3824143"/>
            <a:ext cx="292100" cy="292100"/>
          </a:xfrm>
          <a:prstGeom prst="rect">
            <a:avLst/>
          </a:prstGeom>
        </p:spPr>
      </p:pic>
      <p:pic>
        <p:nvPicPr>
          <p:cNvPr id="5" name="Picture 4" descr="Screenshot of code:&#10;&#10;On button A and B pressed&#10;Show icon - surprised face ">
            <a:extLst>
              <a:ext uri="{FF2B5EF4-FFF2-40B4-BE49-F238E27FC236}">
                <a16:creationId xmlns:a16="http://schemas.microsoft.com/office/drawing/2014/main" id="{4589314F-5E13-2027-7273-098396DFE84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6968" y="987901"/>
            <a:ext cx="2609797" cy="1503243"/>
          </a:xfrm>
          <a:prstGeom prst="rect">
            <a:avLst/>
          </a:prstGeom>
        </p:spPr>
      </p:pic>
      <p:pic>
        <p:nvPicPr>
          <p:cNvPr id="10" name="Picture 9" descr="On shake&#10;Show LEDs">
            <a:extLst>
              <a:ext uri="{FF2B5EF4-FFF2-40B4-BE49-F238E27FC236}">
                <a16:creationId xmlns:a16="http://schemas.microsoft.com/office/drawing/2014/main" id="{61C9ACFD-6A0E-7B08-B0BB-0ED4F30372E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62778" y="2850891"/>
            <a:ext cx="1172868" cy="187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4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6819174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chemeClr val="tx1"/>
                </a:solidFill>
              </a:rPr>
              <a:t>Share:</a:t>
            </a:r>
            <a:r>
              <a:rPr lang="en-GB" dirty="0">
                <a:solidFill>
                  <a:srgbClr val="7BCDC3"/>
                </a:solidFill>
              </a:rPr>
              <a:t>     </a:t>
            </a:r>
            <a:r>
              <a:rPr lang="en-GB" dirty="0">
                <a:solidFill>
                  <a:schemeClr val="tx1"/>
                </a:solidFill>
              </a:rPr>
              <a:t>revisit the learning objectives</a:t>
            </a:r>
            <a:endParaRPr lang="en-GB" dirty="0">
              <a:solidFill>
                <a:srgbClr val="3FB6FE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34864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7BCDC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6C878E6-BFB2-5213-F728-A40F40F32371}"/>
              </a:ext>
            </a:extLst>
          </p:cNvPr>
          <p:cNvSpPr txBox="1">
            <a:spLocks/>
          </p:cNvSpPr>
          <p:nvPr/>
        </p:nvSpPr>
        <p:spPr>
          <a:xfrm>
            <a:off x="367714" y="1117215"/>
            <a:ext cx="4470445" cy="1274073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7BCDC3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 can make the micro:bit show different pictures on the LED display output depending on which button input is pressed.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B41B08B-5F87-BDA0-5675-67053AB5ACBB}"/>
              </a:ext>
            </a:extLst>
          </p:cNvPr>
          <p:cNvSpPr txBox="1">
            <a:spLocks/>
          </p:cNvSpPr>
          <p:nvPr/>
        </p:nvSpPr>
        <p:spPr>
          <a:xfrm>
            <a:off x="367714" y="2690163"/>
            <a:ext cx="4487447" cy="751364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7BCDC3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Symbol" pitchFamily="2" charset="2"/>
              <a:buChar char="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 can explain that 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inputs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are data sent 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to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 computer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C8F4F329-F093-BC54-A209-F5EC0B539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5447" y="2779918"/>
            <a:ext cx="439631" cy="49824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63AC40D-1F5A-A3FA-7246-F741197E1D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9679" y="1212661"/>
            <a:ext cx="454285" cy="49824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BB9B3FD5-B7F3-0035-BA01-DDC973AD4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582460">
            <a:off x="7560427" y="357406"/>
            <a:ext cx="1384654" cy="111716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9CEE6-809E-F47E-9B82-EE257F8FA7C3}"/>
              </a:ext>
            </a:extLst>
          </p:cNvPr>
          <p:cNvSpPr txBox="1">
            <a:spLocks/>
          </p:cNvSpPr>
          <p:nvPr/>
        </p:nvSpPr>
        <p:spPr>
          <a:xfrm>
            <a:off x="378141" y="3711173"/>
            <a:ext cx="4487447" cy="751364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7BCDC3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buFont typeface="Symbol" pitchFamily="2" charset="2"/>
              <a:buChar char=""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 can explain that 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outputs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are data sent </a:t>
            </a:r>
            <a:r>
              <a:rPr lang="en-GB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from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 computer.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323F4F5-21C6-985B-9B93-6718569762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469451">
            <a:off x="575756" y="3816050"/>
            <a:ext cx="454285" cy="498248"/>
          </a:xfrm>
          <a:prstGeom prst="rect">
            <a:avLst/>
          </a:prstGeom>
        </p:spPr>
      </p:pic>
      <p:pic>
        <p:nvPicPr>
          <p:cNvPr id="6" name="Content Placeholder 7" descr="On button A pressed &#10;&#10;Show icon - smiley face &#10;&#10;On button B pressed &#10;&#10;Show icon - sad face ">
            <a:extLst>
              <a:ext uri="{FF2B5EF4-FFF2-40B4-BE49-F238E27FC236}">
                <a16:creationId xmlns:a16="http://schemas.microsoft.com/office/drawing/2014/main" id="{F0F9417F-2162-D2BF-DD60-842959713D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263376" y="1226761"/>
            <a:ext cx="2425298" cy="322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018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37E87-19DC-35C4-C5EC-56D808DC3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82563"/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5D8CB-9B0B-B2FE-8270-D7327593F9F3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25535" y="1349371"/>
            <a:ext cx="3870325" cy="2687915"/>
          </a:xfrm>
        </p:spPr>
        <p:txBody>
          <a:bodyPr wrap="square">
            <a:spAutoFit/>
          </a:bodyPr>
          <a:lstStyle/>
          <a:p>
            <a:r>
              <a:rPr lang="en-GB" sz="2000" dirty="0"/>
              <a:t>Today we used some of the micro:bit’s </a:t>
            </a:r>
            <a:r>
              <a:rPr lang="en-GB" sz="2000" b="1" dirty="0"/>
              <a:t>inputs</a:t>
            </a:r>
            <a:r>
              <a:rPr lang="en-GB" sz="2000" dirty="0"/>
              <a:t>, to make different pictures appear when we press different buttons.</a:t>
            </a:r>
          </a:p>
          <a:p>
            <a:r>
              <a:rPr lang="en-GB" sz="2000" dirty="0"/>
              <a:t>Next time, we’re going to use the input that can sense when you shake your micro:bit to make a simple step counter: the </a:t>
            </a:r>
            <a:r>
              <a:rPr lang="en-GB" sz="2000" b="1" dirty="0"/>
              <a:t>accelerometer</a:t>
            </a:r>
            <a:r>
              <a:rPr lang="en-GB" sz="2000" dirty="0"/>
              <a:t>.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81165D5A-05F4-C292-B9CC-E121A75C77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8000000">
            <a:off x="5047815" y="4249113"/>
            <a:ext cx="301504" cy="258432"/>
          </a:xfrm>
          <a:prstGeom prst="rect">
            <a:avLst/>
          </a:prstGeom>
        </p:spPr>
      </p:pic>
      <p:pic>
        <p:nvPicPr>
          <p:cNvPr id="14" name="Picture 26">
            <a:extLst>
              <a:ext uri="{FF2B5EF4-FFF2-40B4-BE49-F238E27FC236}">
                <a16:creationId xmlns:a16="http://schemas.microsoft.com/office/drawing/2014/main" id="{F485E33E-9A7B-7F3D-A386-1202F4F63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251704" y="221362"/>
            <a:ext cx="1191605" cy="7944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065F87-3897-2CC8-3DE5-D6E0ADA2C0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4295860" y="1269953"/>
            <a:ext cx="4622322" cy="260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02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btitle 2">
            <a:extLst>
              <a:ext uri="{FF2B5EF4-FFF2-40B4-BE49-F238E27FC236}">
                <a16:creationId xmlns:a16="http://schemas.microsoft.com/office/drawing/2014/main" id="{A6576971-27D3-2E83-FB51-9968853DBEC9}"/>
              </a:ext>
            </a:extLst>
          </p:cNvPr>
          <p:cNvSpPr txBox="1">
            <a:spLocks/>
          </p:cNvSpPr>
          <p:nvPr/>
        </p:nvSpPr>
        <p:spPr>
          <a:xfrm>
            <a:off x="701328" y="4051111"/>
            <a:ext cx="7871639" cy="70869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a typeface="Calibri" panose="020F0502020204030204" pitchFamily="34" charset="0"/>
              </a:rPr>
              <a:t>This content is published by the </a:t>
            </a:r>
            <a:r>
              <a:rPr lang="en-GB" dirty="0" err="1">
                <a:solidFill>
                  <a:srgbClr val="000000"/>
                </a:solidFill>
                <a:ea typeface="Calibri" panose="020F0502020204030204" pitchFamily="34" charset="0"/>
              </a:rPr>
              <a:t>Micro:bit</a:t>
            </a:r>
            <a:r>
              <a:rPr lang="en-GB" dirty="0">
                <a:solidFill>
                  <a:srgbClr val="000000"/>
                </a:solidFill>
                <a:ea typeface="Calibri" panose="020F0502020204030204" pitchFamily="34" charset="0"/>
              </a:rPr>
              <a:t> Educational Foundation under a </a:t>
            </a:r>
            <a:br>
              <a:rPr lang="en-GB" dirty="0">
                <a:solidFill>
                  <a:srgbClr val="000000"/>
                </a:solidFill>
                <a:ea typeface="Calibri" panose="020F0502020204030204" pitchFamily="34" charset="0"/>
              </a:rPr>
            </a:br>
            <a:r>
              <a:rPr lang="en-GB" u="sng" dirty="0">
                <a:solidFill>
                  <a:srgbClr val="000000"/>
                </a:solidFill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Attribution-ShareAlike 4.0 International (CC BY-SA 4.0)</a:t>
            </a:r>
            <a:r>
              <a:rPr lang="en-GB" dirty="0">
                <a:solidFill>
                  <a:srgbClr val="000000"/>
                </a:solidFill>
                <a:ea typeface="Calibri" panose="020F0502020204030204" pitchFamily="34" charset="0"/>
              </a:rPr>
              <a:t> licence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D1E3B7-4797-9827-995D-A3FBACE31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185" y="3012206"/>
            <a:ext cx="5019621" cy="780983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/>
              <a:t>Visit </a:t>
            </a:r>
            <a:r>
              <a:rPr lang="en-GB" sz="2400" dirty="0">
                <a:solidFill>
                  <a:srgbClr val="00A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microbit.org/teach</a:t>
            </a:r>
            <a:r>
              <a:rPr lang="en-GB" sz="2400" dirty="0">
                <a:solidFill>
                  <a:srgbClr val="00A000"/>
                </a:solidFill>
              </a:rPr>
              <a:t> </a:t>
            </a:r>
            <a:r>
              <a:rPr lang="en-GB" sz="2400" b="0" dirty="0"/>
              <a:t>for more lessons, projects, courses and help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59DB16B-C0C0-F95E-F95E-D32AAACA6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3887540" y="2135306"/>
            <a:ext cx="1175509" cy="72605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8A13E4D5-F906-3AFC-569D-97006BD35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20589501">
            <a:off x="7785632" y="1427237"/>
            <a:ext cx="713099" cy="61801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FA642FD1-E430-9AD5-E723-6D656393C3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572967" y="233350"/>
            <a:ext cx="190748" cy="529855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FADD1BE-DDB6-4B80-7464-AB048E4F9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7891768">
            <a:off x="7349223" y="771976"/>
            <a:ext cx="533936" cy="46274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4FC5B1F1-B395-199C-4433-4A992110B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20623016">
            <a:off x="6595498" y="2166548"/>
            <a:ext cx="1123640" cy="86680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EDC258A1-2B1F-BE7D-B62D-FBC31BB245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356648" y="1584448"/>
            <a:ext cx="937937" cy="98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79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08AD7-039E-1FCA-9A38-FAF0AF42E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782" y="215733"/>
            <a:ext cx="8401513" cy="794403"/>
          </a:xfrm>
        </p:spPr>
        <p:txBody>
          <a:bodyPr lIns="72000" tIns="180000" rIns="72000" bIns="180000" anchor="t" anchorCtr="0">
            <a:spAutoFit/>
          </a:bodyPr>
          <a:lstStyle/>
          <a:p>
            <a:pPr marL="180000">
              <a:lnSpc>
                <a:spcPct val="100000"/>
              </a:lnSpc>
            </a:pPr>
            <a:r>
              <a:rPr lang="en-GB" sz="2800" dirty="0">
                <a:solidFill>
                  <a:srgbClr val="00A000"/>
                </a:solidFill>
              </a:rPr>
              <a:t>Recap:</a:t>
            </a:r>
            <a:r>
              <a:rPr lang="en-GB" sz="2800" dirty="0">
                <a:solidFill>
                  <a:srgbClr val="00C802"/>
                </a:solidFill>
              </a:rPr>
              <a:t> </a:t>
            </a:r>
            <a:r>
              <a:rPr lang="en-GB" sz="2800" dirty="0">
                <a:solidFill>
                  <a:srgbClr val="000000"/>
                </a:solidFill>
              </a:rPr>
              <a:t>what </a:t>
            </a:r>
            <a:r>
              <a:rPr lang="en-GB" dirty="0"/>
              <a:t>did we discover about animations?</a:t>
            </a:r>
            <a:endParaRPr lang="en-GB" sz="2800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EFAC8-C804-9833-EFD1-685A82774DF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231782" y="1073114"/>
            <a:ext cx="3851395" cy="3423438"/>
          </a:xfrm>
        </p:spPr>
        <p:txBody>
          <a:bodyPr wrap="square">
            <a:spAutoFit/>
          </a:bodyPr>
          <a:lstStyle/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ct val="10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1800" dirty="0"/>
              <a:t>Last time we used </a:t>
            </a:r>
            <a:r>
              <a:rPr lang="en-GB" sz="1800" b="1" dirty="0">
                <a:solidFill>
                  <a:srgbClr val="00A000"/>
                </a:solidFill>
              </a:rPr>
              <a:t>sequences</a:t>
            </a:r>
            <a:r>
              <a:rPr lang="en-GB" sz="1800" dirty="0"/>
              <a:t> of instructions code </a:t>
            </a:r>
            <a:r>
              <a:rPr lang="en-GB" sz="1800" b="1" dirty="0">
                <a:solidFill>
                  <a:srgbClr val="00A000"/>
                </a:solidFill>
              </a:rPr>
              <a:t>animations</a:t>
            </a:r>
            <a:r>
              <a:rPr lang="en-GB" sz="1800" dirty="0"/>
              <a:t> on the micro:bit’s LED display </a:t>
            </a:r>
            <a:r>
              <a:rPr lang="en-GB" sz="1800" b="1" dirty="0">
                <a:solidFill>
                  <a:srgbClr val="00A000"/>
                </a:solidFill>
              </a:rPr>
              <a:t>output</a:t>
            </a:r>
            <a:r>
              <a:rPr lang="en-GB" sz="1800" dirty="0"/>
              <a:t>.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ct val="10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1800" dirty="0"/>
              <a:t>We used the ‘forever’ </a:t>
            </a:r>
            <a:r>
              <a:rPr lang="en-GB" sz="1800" b="1" dirty="0">
                <a:solidFill>
                  <a:srgbClr val="00A000"/>
                </a:solidFill>
              </a:rPr>
              <a:t>loop</a:t>
            </a:r>
            <a:r>
              <a:rPr lang="en-GB" sz="1800" dirty="0"/>
              <a:t> block to keep the animation running.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ct val="10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sz="1800" dirty="0">
                <a:ea typeface="Calibri" panose="020F0502020204030204" pitchFamily="34" charset="0"/>
              </a:rPr>
              <a:t>The micro:bit’s display, even though it only has 25 LEDs, can show pictures that represent real things like hearts or animals.</a:t>
            </a:r>
          </a:p>
        </p:txBody>
      </p:sp>
      <p:pic>
        <p:nvPicPr>
          <p:cNvPr id="6" name="Picture 5" descr="Micro:bit showing flashing heart.">
            <a:extLst>
              <a:ext uri="{FF2B5EF4-FFF2-40B4-BE49-F238E27FC236}">
                <a16:creationId xmlns:a16="http://schemas.microsoft.com/office/drawing/2014/main" id="{805EA583-4BC0-AFF4-454E-C669D2929AF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4662" y="1847082"/>
            <a:ext cx="1774508" cy="1449336"/>
          </a:xfrm>
          <a:prstGeom prst="rect">
            <a:avLst/>
          </a:prstGeom>
        </p:spPr>
      </p:pic>
      <p:pic>
        <p:nvPicPr>
          <p:cNvPr id="7" name="Picture 6" descr="Screenshot of code:&#10;&#10;Forever&#10;Show icon - large heart&#10;Pause 500 ms&#10;Show icon - small heart &#10;Pause - 500 ms ">
            <a:extLst>
              <a:ext uri="{FF2B5EF4-FFF2-40B4-BE49-F238E27FC236}">
                <a16:creationId xmlns:a16="http://schemas.microsoft.com/office/drawing/2014/main" id="{8E3CA452-4156-78E2-8A67-56487C3AD3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0656" y="1223493"/>
            <a:ext cx="2298684" cy="333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66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4381008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CE0364"/>
                </a:solidFill>
              </a:rPr>
              <a:t>Think:     </a:t>
            </a:r>
            <a:r>
              <a:rPr lang="en-GB" dirty="0"/>
              <a:t>sharing feelings</a:t>
            </a:r>
            <a:endParaRPr lang="en-GB" dirty="0">
              <a:solidFill>
                <a:srgbClr val="CE0364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24980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CE03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44F27-90B1-C3C7-0CD3-A05CCB43B011}"/>
              </a:ext>
            </a:extLst>
          </p:cNvPr>
          <p:cNvSpPr txBox="1">
            <a:spLocks/>
          </p:cNvSpPr>
          <p:nvPr/>
        </p:nvSpPr>
        <p:spPr>
          <a:xfrm>
            <a:off x="372581" y="1375240"/>
            <a:ext cx="3734472" cy="1012719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CE0364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Today we’re going to make badges that show how we feel.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1FC7C6C-E0BA-4298-1C30-FF12374E35D3}"/>
              </a:ext>
            </a:extLst>
          </p:cNvPr>
          <p:cNvSpPr txBox="1">
            <a:spLocks/>
          </p:cNvSpPr>
          <p:nvPr/>
        </p:nvSpPr>
        <p:spPr>
          <a:xfrm>
            <a:off x="372581" y="2738503"/>
            <a:ext cx="3750256" cy="751364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CE0364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What emotions might we want to express?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4A646EBF-78EB-6791-556B-D8B5317F0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5599" y="2840148"/>
            <a:ext cx="439631" cy="49824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D146C90-43F0-F2A4-BB91-6F74E18D22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0945" y="1497050"/>
            <a:ext cx="454285" cy="49824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7B86F873-6D24-644F-43F7-945293CA2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402453" y="664527"/>
            <a:ext cx="381563" cy="404007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B3E8857-067A-744B-864D-34EF9B2C2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5300000">
            <a:off x="7809781" y="258336"/>
            <a:ext cx="422148" cy="402046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5DF32C5-7DF9-0008-87E8-63D4A8CB5287}"/>
              </a:ext>
            </a:extLst>
          </p:cNvPr>
          <p:cNvSpPr txBox="1">
            <a:spLocks/>
          </p:cNvSpPr>
          <p:nvPr/>
        </p:nvSpPr>
        <p:spPr>
          <a:xfrm>
            <a:off x="372580" y="3807303"/>
            <a:ext cx="3750256" cy="858918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CE0364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Why could this be useful?</a:t>
            </a:r>
          </a:p>
          <a:p>
            <a:pPr marL="0" indent="0">
              <a:buNone/>
            </a:pPr>
            <a:endParaRPr lang="en-GB" sz="1800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D7E7F066-9C3B-0B5D-E643-796AAD9E0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469451">
            <a:off x="579525" y="3945128"/>
            <a:ext cx="454285" cy="498248"/>
          </a:xfrm>
          <a:prstGeom prst="rect">
            <a:avLst/>
          </a:prstGeom>
        </p:spPr>
      </p:pic>
      <p:pic>
        <p:nvPicPr>
          <p:cNvPr id="7" name="Graphic 6" descr="Grinning face outline with solid fill">
            <a:extLst>
              <a:ext uri="{FF2B5EF4-FFF2-40B4-BE49-F238E27FC236}">
                <a16:creationId xmlns:a16="http://schemas.microsoft.com/office/drawing/2014/main" id="{8351754A-1D98-FECB-9859-579364574C5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054263" y="1493203"/>
            <a:ext cx="914400" cy="914400"/>
          </a:xfrm>
          <a:prstGeom prst="rect">
            <a:avLst/>
          </a:prstGeom>
        </p:spPr>
      </p:pic>
      <p:pic>
        <p:nvPicPr>
          <p:cNvPr id="8" name="Graphic 7" descr="Sad face outline with solid fill">
            <a:extLst>
              <a:ext uri="{FF2B5EF4-FFF2-40B4-BE49-F238E27FC236}">
                <a16:creationId xmlns:a16="http://schemas.microsoft.com/office/drawing/2014/main" id="{49C0F428-E6A7-6DC4-6D4C-F12F1229E94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417540" y="1449092"/>
            <a:ext cx="914400" cy="914400"/>
          </a:xfrm>
          <a:prstGeom prst="rect">
            <a:avLst/>
          </a:prstGeom>
        </p:spPr>
      </p:pic>
      <p:pic>
        <p:nvPicPr>
          <p:cNvPr id="9" name="Picture 8" descr="micro:bit with sad face ">
            <a:extLst>
              <a:ext uri="{FF2B5EF4-FFF2-40B4-BE49-F238E27FC236}">
                <a16:creationId xmlns:a16="http://schemas.microsoft.com/office/drawing/2014/main" id="{23F5F6B6-FC40-5A9F-D8DF-CA5F96582A1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791604" y="2633061"/>
            <a:ext cx="2166272" cy="1741244"/>
          </a:xfrm>
          <a:prstGeom prst="rect">
            <a:avLst/>
          </a:prstGeom>
        </p:spPr>
      </p:pic>
      <p:pic>
        <p:nvPicPr>
          <p:cNvPr id="17" name="Picture 16" descr="micro:bit with happy face">
            <a:extLst>
              <a:ext uri="{FF2B5EF4-FFF2-40B4-BE49-F238E27FC236}">
                <a16:creationId xmlns:a16="http://schemas.microsoft.com/office/drawing/2014/main" id="{A3D90016-4F50-CCD4-58E7-8149C06485A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428327" y="2633061"/>
            <a:ext cx="2166272" cy="1741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62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4881144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CE0364"/>
                </a:solidFill>
              </a:rPr>
              <a:t>Think:     </a:t>
            </a:r>
            <a:r>
              <a:rPr lang="en-GB" sz="2800" dirty="0">
                <a:solidFill>
                  <a:srgbClr val="000000"/>
                </a:solidFill>
              </a:rPr>
              <a:t>learning objectives</a:t>
            </a:r>
            <a:endParaRPr lang="en-GB" dirty="0">
              <a:solidFill>
                <a:srgbClr val="CE0364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24980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CE03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44F27-90B1-C3C7-0CD3-A05CCB43B011}"/>
              </a:ext>
            </a:extLst>
          </p:cNvPr>
          <p:cNvSpPr txBox="1">
            <a:spLocks/>
          </p:cNvSpPr>
          <p:nvPr/>
        </p:nvSpPr>
        <p:spPr>
          <a:xfrm>
            <a:off x="496564" y="1336068"/>
            <a:ext cx="4470445" cy="1274073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CE0364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 can make the micro:bit show different pictures on the LED display output depending on which button input is pressed.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1FC7C6C-E0BA-4298-1C30-FF12374E35D3}"/>
              </a:ext>
            </a:extLst>
          </p:cNvPr>
          <p:cNvSpPr txBox="1">
            <a:spLocks/>
          </p:cNvSpPr>
          <p:nvPr/>
        </p:nvSpPr>
        <p:spPr>
          <a:xfrm>
            <a:off x="479562" y="2902388"/>
            <a:ext cx="4487447" cy="751364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CE0364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 can explain that </a:t>
            </a:r>
            <a:r>
              <a:rPr lang="en-GB" sz="1800" b="1" dirty="0">
                <a:solidFill>
                  <a:srgbClr val="CE0364"/>
                </a:solidFill>
              </a:rPr>
              <a:t>inputs</a:t>
            </a:r>
            <a:r>
              <a:rPr lang="en-GB" sz="1800" dirty="0"/>
              <a:t> are data sent </a:t>
            </a:r>
            <a:r>
              <a:rPr lang="en-GB" sz="1800" b="1" dirty="0">
                <a:solidFill>
                  <a:srgbClr val="CE0364"/>
                </a:solidFill>
              </a:rPr>
              <a:t>to</a:t>
            </a:r>
            <a:r>
              <a:rPr lang="en-GB" sz="1800" dirty="0"/>
              <a:t> a computer.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4A646EBF-78EB-6791-556B-D8B5317F0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9583" y="3000731"/>
            <a:ext cx="439631" cy="49824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D146C90-43F0-F2A4-BB91-6F74E18D22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6172" y="1626994"/>
            <a:ext cx="454285" cy="498248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6E9AE5A1-62B3-E38C-0FBA-CB4CFD692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861505">
            <a:off x="6516053" y="1857043"/>
            <a:ext cx="1530767" cy="198999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7B86F873-6D24-644F-43F7-945293CA2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02453" y="664527"/>
            <a:ext cx="381563" cy="404007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B3E8857-067A-744B-864D-34EF9B2C2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5300000">
            <a:off x="7809781" y="258336"/>
            <a:ext cx="422148" cy="402046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5DF32C5-7DF9-0008-87E8-63D4A8CB5287}"/>
              </a:ext>
            </a:extLst>
          </p:cNvPr>
          <p:cNvSpPr txBox="1">
            <a:spLocks/>
          </p:cNvSpPr>
          <p:nvPr/>
        </p:nvSpPr>
        <p:spPr>
          <a:xfrm>
            <a:off x="479562" y="3937265"/>
            <a:ext cx="4470445" cy="751364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CE0364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 can explain that </a:t>
            </a:r>
            <a:r>
              <a:rPr lang="en-GB" sz="1800" b="1" dirty="0">
                <a:solidFill>
                  <a:srgbClr val="CE0364"/>
                </a:solidFill>
              </a:rPr>
              <a:t>outputs</a:t>
            </a:r>
            <a:r>
              <a:rPr lang="en-GB" sz="1800" dirty="0"/>
              <a:t> are data sent </a:t>
            </a:r>
            <a:r>
              <a:rPr lang="en-GB" sz="1800" b="1" dirty="0">
                <a:solidFill>
                  <a:srgbClr val="CE0364"/>
                </a:solidFill>
              </a:rPr>
              <a:t>from</a:t>
            </a:r>
            <a:r>
              <a:rPr lang="en-GB" sz="1800" dirty="0"/>
              <a:t> a computer. </a:t>
            </a:r>
            <a:endParaRPr lang="en-GB" sz="1800" b="1" dirty="0"/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D7E7F066-9C3B-0B5D-E643-796AAD9E0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469451">
            <a:off x="686969" y="4070214"/>
            <a:ext cx="454285" cy="49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665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92060-A889-CF78-0F74-D25A1E865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931" y="104191"/>
            <a:ext cx="8091959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CE0364"/>
                </a:solidFill>
              </a:rPr>
              <a:t>  Think:      </a:t>
            </a:r>
            <a:r>
              <a:rPr lang="en-GB" dirty="0">
                <a:solidFill>
                  <a:schemeClr val="tx1"/>
                </a:solidFill>
              </a:rPr>
              <a:t>introducing micro:bit buttons</a:t>
            </a:r>
            <a:r>
              <a:rPr lang="en-GB" sz="2800" dirty="0">
                <a:solidFill>
                  <a:srgbClr val="000000"/>
                </a:solidFill>
              </a:rPr>
              <a:t> video </a:t>
            </a:r>
            <a:endParaRPr lang="en-GB" dirty="0">
              <a:solidFill>
                <a:srgbClr val="CE0364"/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DCBBFD4-58FA-4E3F-3FD4-13EC3CA35A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8561" y="147607"/>
            <a:ext cx="1724980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CE03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305574E-91B2-9460-6283-BD4A41744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5105" y="1436419"/>
            <a:ext cx="601738" cy="68197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777004A-0A40-0C34-DCE2-BD974FEE6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05505" y="3524290"/>
            <a:ext cx="948994" cy="123369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914CD13-406F-367D-E318-B34C3A6D5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1947" y="3922724"/>
            <a:ext cx="359833" cy="381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BE396F-B762-6A30-4524-84BB90A959D9}"/>
              </a:ext>
            </a:extLst>
          </p:cNvPr>
          <p:cNvSpPr txBox="1"/>
          <p:nvPr/>
        </p:nvSpPr>
        <p:spPr>
          <a:xfrm>
            <a:off x="157615" y="4749138"/>
            <a:ext cx="7592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Optionally play video: </a:t>
            </a:r>
            <a:r>
              <a:rPr lang="en-GB" sz="1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10"/>
              </a:rPr>
              <a:t>https://youtu.be/hnT0qHM3_hQ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nline Media 3" descr="micro:bit buttons">
            <a:hlinkClick r:id="" action="ppaction://media"/>
            <a:extLst>
              <a:ext uri="{FF2B5EF4-FFF2-40B4-BE49-F238E27FC236}">
                <a16:creationId xmlns:a16="http://schemas.microsoft.com/office/drawing/2014/main" id="{C3567CA3-530F-38A5-AF12-3177DFEDC83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11"/>
          <a:stretch>
            <a:fillRect/>
          </a:stretch>
        </p:blipFill>
        <p:spPr>
          <a:xfrm>
            <a:off x="1350769" y="955888"/>
            <a:ext cx="6535747" cy="369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296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92060-A889-CF78-0F74-D25A1E865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931" y="104191"/>
            <a:ext cx="7813036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CE0364"/>
                </a:solidFill>
              </a:rPr>
              <a:t>  Think:      </a:t>
            </a:r>
            <a:r>
              <a:rPr lang="en-GB" dirty="0">
                <a:solidFill>
                  <a:schemeClr val="tx1"/>
                </a:solidFill>
              </a:rPr>
              <a:t>emotion badge</a:t>
            </a:r>
            <a:r>
              <a:rPr lang="en-GB" sz="2800" dirty="0">
                <a:solidFill>
                  <a:srgbClr val="000000"/>
                </a:solidFill>
              </a:rPr>
              <a:t> introduction video </a:t>
            </a:r>
            <a:endParaRPr lang="en-GB" dirty="0">
              <a:solidFill>
                <a:srgbClr val="CE0364"/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DCBBFD4-58FA-4E3F-3FD4-13EC3CA35A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8561" y="147607"/>
            <a:ext cx="1724980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CE03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305574E-91B2-9460-6283-BD4A41744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5105" y="1436419"/>
            <a:ext cx="601738" cy="68197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777004A-0A40-0C34-DCE2-BD974FEE6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05505" y="3524290"/>
            <a:ext cx="948994" cy="123369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914CD13-406F-367D-E318-B34C3A6D5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1947" y="3922724"/>
            <a:ext cx="359833" cy="381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BE396F-B762-6A30-4524-84BB90A959D9}"/>
              </a:ext>
            </a:extLst>
          </p:cNvPr>
          <p:cNvSpPr txBox="1"/>
          <p:nvPr/>
        </p:nvSpPr>
        <p:spPr>
          <a:xfrm>
            <a:off x="157615" y="4749138"/>
            <a:ext cx="7592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Optionally play video: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GB" sz="1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10"/>
              </a:rPr>
              <a:t>https://www.youtube.com/watch?v=wSXwc3rlJ7s</a:t>
            </a:r>
            <a:r>
              <a:rPr lang="en-GB" sz="1400" dirty="0">
                <a:effectLst/>
              </a:rPr>
              <a:t>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effectLst/>
              </a:rPr>
              <a:t>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nline Media 5" descr="micro:bit emotion badge introduction">
            <a:hlinkClick r:id="" action="ppaction://media"/>
            <a:extLst>
              <a:ext uri="{FF2B5EF4-FFF2-40B4-BE49-F238E27FC236}">
                <a16:creationId xmlns:a16="http://schemas.microsoft.com/office/drawing/2014/main" id="{2D565846-AB29-FEBF-7866-7E9D25F588F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11"/>
          <a:stretch>
            <a:fillRect/>
          </a:stretch>
        </p:blipFill>
        <p:spPr>
          <a:xfrm>
            <a:off x="1552934" y="1062481"/>
            <a:ext cx="6131416" cy="346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45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4704814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E7645C"/>
                </a:solidFill>
              </a:rPr>
              <a:t>Create:    </a:t>
            </a:r>
            <a:r>
              <a:rPr lang="en-GB" dirty="0">
                <a:solidFill>
                  <a:schemeClr val="tx1"/>
                </a:solidFill>
              </a:rPr>
              <a:t>examine the code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96648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E764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7887F49-F02D-8E6E-A3C7-EF21994008E0}"/>
              </a:ext>
            </a:extLst>
          </p:cNvPr>
          <p:cNvSpPr txBox="1">
            <a:spLocks/>
          </p:cNvSpPr>
          <p:nvPr/>
        </p:nvSpPr>
        <p:spPr>
          <a:xfrm>
            <a:off x="3847170" y="1335984"/>
            <a:ext cx="5030129" cy="369735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7645C"/>
              </a:buClr>
              <a:buSzPct val="100000"/>
              <a:buFont typeface="Wingdings" pitchFamily="2" charset="2"/>
              <a:buChar char="§"/>
            </a:pPr>
            <a:r>
              <a:rPr lang="en-GB" sz="1600" dirty="0"/>
              <a:t>The ‘on button A pressed’ block makes something happen when you press input button A.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7645C"/>
              </a:buClr>
              <a:buSzPct val="100000"/>
              <a:buFont typeface="Wingdings" pitchFamily="2" charset="2"/>
              <a:buChar char="§"/>
            </a:pPr>
            <a:r>
              <a:rPr lang="en-GB" sz="1600" dirty="0">
                <a:ea typeface="Calibri" panose="020F0502020204030204" pitchFamily="34" charset="0"/>
              </a:rPr>
              <a:t>The ‘show icon’ block makes an image appear on the LED display output. You can choose different built-in images.</a:t>
            </a:r>
            <a:endParaRPr lang="en-GB" sz="1600" dirty="0"/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7645C"/>
              </a:buClr>
              <a:buSzPct val="100000"/>
              <a:buFont typeface="Wingdings" pitchFamily="2" charset="2"/>
              <a:buChar char="§"/>
            </a:pPr>
            <a:r>
              <a:rPr lang="en-GB" sz="1600" dirty="0"/>
              <a:t>The ‘on button B pressed’ block makes something happen when you press input button B.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7645C"/>
              </a:buClr>
              <a:buSzPct val="100000"/>
              <a:buFont typeface="Wingdings" pitchFamily="2" charset="2"/>
              <a:buChar char="§"/>
            </a:pPr>
            <a:r>
              <a:rPr lang="en-GB" sz="1600" dirty="0"/>
              <a:t>So you can make different outputs happen on the LED display when you press different button inputs.</a:t>
            </a:r>
          </a:p>
          <a:p>
            <a:pPr marL="7937" indent="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7645C"/>
              </a:buClr>
              <a:buSzPct val="100000"/>
              <a:buNone/>
            </a:pPr>
            <a:endParaRPr lang="en-GB" sz="1800" dirty="0"/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64B5A6DC-F474-5506-4C5F-D8447A15A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7289720" y="134886"/>
            <a:ext cx="997458" cy="11253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B9DB4B-5C94-ACAE-7E5F-8CF0997CB636}"/>
              </a:ext>
            </a:extLst>
          </p:cNvPr>
          <p:cNvSpPr txBox="1"/>
          <p:nvPr/>
        </p:nvSpPr>
        <p:spPr>
          <a:xfrm>
            <a:off x="620431" y="4818865"/>
            <a:ext cx="3802571" cy="2796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Teacher: open the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completed code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in the editor</a:t>
            </a:r>
          </a:p>
        </p:txBody>
      </p:sp>
      <p:pic>
        <p:nvPicPr>
          <p:cNvPr id="6" name="Graphic 5" descr="Teacher with solid fill">
            <a:extLst>
              <a:ext uri="{FF2B5EF4-FFF2-40B4-BE49-F238E27FC236}">
                <a16:creationId xmlns:a16="http://schemas.microsoft.com/office/drawing/2014/main" id="{8C5B518E-94B7-1DA0-BC3D-A6CAF4D3B9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5851" y="4708351"/>
            <a:ext cx="484580" cy="484580"/>
          </a:xfrm>
          <a:prstGeom prst="rect">
            <a:avLst/>
          </a:prstGeom>
        </p:spPr>
      </p:pic>
      <p:pic>
        <p:nvPicPr>
          <p:cNvPr id="7" name="Content Placeholder 7" descr="Screenshot of code: &#10;&#10;On button A pressed&#10;Show icon - smily face&#10;On button B pressed &#10;Show icon - sad face ">
            <a:extLst>
              <a:ext uri="{FF2B5EF4-FFF2-40B4-BE49-F238E27FC236}">
                <a16:creationId xmlns:a16="http://schemas.microsoft.com/office/drawing/2014/main" id="{979550FB-8194-4AD7-32FF-14070DD3F6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8141" y="1160355"/>
            <a:ext cx="2561320" cy="340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6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4122924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E7645C"/>
                </a:solidFill>
              </a:rPr>
              <a:t>Create:    </a:t>
            </a:r>
            <a:r>
              <a:rPr lang="en-GB" dirty="0">
                <a:solidFill>
                  <a:schemeClr val="tx1"/>
                </a:solidFill>
              </a:rPr>
              <a:t>build the code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96648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E764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7887F49-F02D-8E6E-A3C7-EF21994008E0}"/>
              </a:ext>
            </a:extLst>
          </p:cNvPr>
          <p:cNvSpPr txBox="1">
            <a:spLocks/>
          </p:cNvSpPr>
          <p:nvPr/>
        </p:nvSpPr>
        <p:spPr>
          <a:xfrm>
            <a:off x="4572000" y="1723877"/>
            <a:ext cx="4219575" cy="74315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7645C"/>
              </a:buClr>
              <a:buSzPct val="100000"/>
              <a:buFont typeface="Wingdings" pitchFamily="2" charset="2"/>
              <a:buChar char="§"/>
            </a:pPr>
            <a:r>
              <a:rPr lang="en-GB" sz="2000" dirty="0"/>
              <a:t>Open a new MakeCode project </a:t>
            </a:r>
            <a:r>
              <a:rPr lang="en-GB" sz="2000" dirty="0">
                <a:hlinkClick r:id="rId3"/>
              </a:rPr>
              <a:t>https://makecode.microbit.org/</a:t>
            </a:r>
            <a:endParaRPr lang="en-GB" sz="2000" dirty="0"/>
          </a:p>
        </p:txBody>
      </p:sp>
      <p:pic>
        <p:nvPicPr>
          <p:cNvPr id="19" name="Graphic 18">
            <a:extLst>
              <a:ext uri="{FF2B5EF4-FFF2-40B4-BE49-F238E27FC236}">
                <a16:creationId xmlns:a16="http://schemas.microsoft.com/office/drawing/2014/main" id="{64B5A6DC-F474-5506-4C5F-D8447A15A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6200000">
            <a:off x="7289720" y="134886"/>
            <a:ext cx="997458" cy="1125337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B8CD15B7-7314-CDF8-4778-8F467DCB7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492008" y="1196284"/>
            <a:ext cx="409214" cy="281335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A5B0366E-5255-A16A-C2B2-4AAD59DC0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4360" y="4545013"/>
            <a:ext cx="228600" cy="228600"/>
          </a:xfrm>
          <a:prstGeom prst="rect">
            <a:avLst/>
          </a:prstGeom>
        </p:spPr>
      </p:pic>
      <p:pic>
        <p:nvPicPr>
          <p:cNvPr id="4" name="Content Placeholder 7" descr="Screenshot of code:&#10;&#10;On button A pressed&#10;Show icon - smiley face &#10;On button B pressed&#10;Show icon - sad face ">
            <a:extLst>
              <a:ext uri="{FF2B5EF4-FFF2-40B4-BE49-F238E27FC236}">
                <a16:creationId xmlns:a16="http://schemas.microsoft.com/office/drawing/2014/main" id="{1DA65EE8-A2CB-BDC3-919E-4EF74050AF0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6402" y="1128884"/>
            <a:ext cx="2540048" cy="337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187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3903313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E7645C"/>
                </a:solidFill>
              </a:rPr>
              <a:t>Create:    </a:t>
            </a:r>
            <a:r>
              <a:rPr lang="en-GB" dirty="0">
                <a:solidFill>
                  <a:schemeClr val="tx1"/>
                </a:solidFill>
              </a:rPr>
              <a:t>coding video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96648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E764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aphic 14">
            <a:extLst>
              <a:ext uri="{FF2B5EF4-FFF2-40B4-BE49-F238E27FC236}">
                <a16:creationId xmlns:a16="http://schemas.microsoft.com/office/drawing/2014/main" id="{0BB49AC9-868D-1C66-E5C4-DF1AD4AA89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4042785">
            <a:off x="8099769" y="568887"/>
            <a:ext cx="600756" cy="609019"/>
            <a:chOff x="7572716" y="3272053"/>
            <a:chExt cx="489367" cy="496098"/>
          </a:xfrm>
          <a:solidFill>
            <a:srgbClr val="E7645C"/>
          </a:solidFill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545FB07-C2EC-9A64-671E-769FB633AE3F}"/>
                </a:ext>
              </a:extLst>
            </p:cNvPr>
            <p:cNvSpPr/>
            <p:nvPr/>
          </p:nvSpPr>
          <p:spPr>
            <a:xfrm>
              <a:off x="7572716" y="3522735"/>
              <a:ext cx="167067" cy="91963"/>
            </a:xfrm>
            <a:custGeom>
              <a:avLst/>
              <a:gdLst>
                <a:gd name="connsiteX0" fmla="*/ 21100 w 167067"/>
                <a:gd name="connsiteY0" fmla="*/ 33814 h 91963"/>
                <a:gd name="connsiteX1" fmla="*/ 128680 w 167067"/>
                <a:gd name="connsiteY1" fmla="*/ 1277 h 91963"/>
                <a:gd name="connsiteX2" fmla="*/ 165788 w 167067"/>
                <a:gd name="connsiteY2" fmla="*/ 21063 h 91963"/>
                <a:gd name="connsiteX3" fmla="*/ 145968 w 167067"/>
                <a:gd name="connsiteY3" fmla="*/ 58107 h 91963"/>
                <a:gd name="connsiteX4" fmla="*/ 38387 w 167067"/>
                <a:gd name="connsiteY4" fmla="*/ 90645 h 91963"/>
                <a:gd name="connsiteX5" fmla="*/ 29798 w 167067"/>
                <a:gd name="connsiteY5" fmla="*/ 91964 h 91963"/>
                <a:gd name="connsiteX6" fmla="*/ 1279 w 167067"/>
                <a:gd name="connsiteY6" fmla="*/ 70859 h 91963"/>
                <a:gd name="connsiteX7" fmla="*/ 21100 w 167067"/>
                <a:gd name="connsiteY7" fmla="*/ 33814 h 9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067" h="91963">
                  <a:moveTo>
                    <a:pt x="21100" y="33814"/>
                  </a:moveTo>
                  <a:lnTo>
                    <a:pt x="128680" y="1277"/>
                  </a:lnTo>
                  <a:cubicBezTo>
                    <a:pt x="144316" y="-3450"/>
                    <a:pt x="161053" y="5344"/>
                    <a:pt x="165788" y="21063"/>
                  </a:cubicBezTo>
                  <a:cubicBezTo>
                    <a:pt x="170523" y="36782"/>
                    <a:pt x="161714" y="53381"/>
                    <a:pt x="145968" y="58107"/>
                  </a:cubicBezTo>
                  <a:lnTo>
                    <a:pt x="38387" y="90645"/>
                  </a:lnTo>
                  <a:cubicBezTo>
                    <a:pt x="35524" y="91524"/>
                    <a:pt x="32661" y="91964"/>
                    <a:pt x="29798" y="91964"/>
                  </a:cubicBezTo>
                  <a:cubicBezTo>
                    <a:pt x="17025" y="91964"/>
                    <a:pt x="5243" y="83720"/>
                    <a:pt x="1279" y="70859"/>
                  </a:cubicBezTo>
                  <a:cubicBezTo>
                    <a:pt x="-3456" y="55140"/>
                    <a:pt x="5353" y="38541"/>
                    <a:pt x="21100" y="33814"/>
                  </a:cubicBezTo>
                  <a:close/>
                </a:path>
              </a:pathLst>
            </a:custGeom>
            <a:grpFill/>
            <a:ln w="109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4AAC90B-832E-7C73-28CD-3CD04CDE292E}"/>
                </a:ext>
              </a:extLst>
            </p:cNvPr>
            <p:cNvSpPr/>
            <p:nvPr/>
          </p:nvSpPr>
          <p:spPr>
            <a:xfrm>
              <a:off x="7869358" y="3566964"/>
              <a:ext cx="141636" cy="136113"/>
            </a:xfrm>
            <a:custGeom>
              <a:avLst/>
              <a:gdLst>
                <a:gd name="connsiteX0" fmla="*/ 133528 w 141636"/>
                <a:gd name="connsiteY0" fmla="*/ 126660 h 136113"/>
                <a:gd name="connsiteX1" fmla="*/ 111836 w 141636"/>
                <a:gd name="connsiteY1" fmla="*/ 136113 h 136113"/>
                <a:gd name="connsiteX2" fmla="*/ 91465 w 141636"/>
                <a:gd name="connsiteY2" fmla="*/ 128089 h 136113"/>
                <a:gd name="connsiteX3" fmla="*/ 9430 w 141636"/>
                <a:gd name="connsiteY3" fmla="*/ 51362 h 136113"/>
                <a:gd name="connsiteX4" fmla="*/ 8109 w 141636"/>
                <a:gd name="connsiteY4" fmla="*/ 9371 h 136113"/>
                <a:gd name="connsiteX5" fmla="*/ 50172 w 141636"/>
                <a:gd name="connsiteY5" fmla="*/ 8052 h 136113"/>
                <a:gd name="connsiteX6" fmla="*/ 132206 w 141636"/>
                <a:gd name="connsiteY6" fmla="*/ 84779 h 136113"/>
                <a:gd name="connsiteX7" fmla="*/ 133528 w 141636"/>
                <a:gd name="connsiteY7" fmla="*/ 126770 h 13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636" h="136113">
                  <a:moveTo>
                    <a:pt x="133528" y="126660"/>
                  </a:moveTo>
                  <a:cubicBezTo>
                    <a:pt x="127692" y="132925"/>
                    <a:pt x="119764" y="136113"/>
                    <a:pt x="111836" y="136113"/>
                  </a:cubicBezTo>
                  <a:cubicBezTo>
                    <a:pt x="104568" y="136113"/>
                    <a:pt x="97190" y="133475"/>
                    <a:pt x="91465" y="128089"/>
                  </a:cubicBezTo>
                  <a:lnTo>
                    <a:pt x="9430" y="51362"/>
                  </a:lnTo>
                  <a:cubicBezTo>
                    <a:pt x="-2572" y="40150"/>
                    <a:pt x="-3233" y="21353"/>
                    <a:pt x="8109" y="9371"/>
                  </a:cubicBezTo>
                  <a:cubicBezTo>
                    <a:pt x="19341" y="-2610"/>
                    <a:pt x="38170" y="-3160"/>
                    <a:pt x="50172" y="8052"/>
                  </a:cubicBezTo>
                  <a:lnTo>
                    <a:pt x="132206" y="84779"/>
                  </a:lnTo>
                  <a:cubicBezTo>
                    <a:pt x="144209" y="95991"/>
                    <a:pt x="144869" y="114788"/>
                    <a:pt x="133528" y="126770"/>
                  </a:cubicBezTo>
                  <a:close/>
                </a:path>
              </a:pathLst>
            </a:custGeom>
            <a:grpFill/>
            <a:ln w="109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3903159E-5795-90AC-7812-E5D19B0875C8}"/>
                </a:ext>
              </a:extLst>
            </p:cNvPr>
            <p:cNvSpPr/>
            <p:nvPr/>
          </p:nvSpPr>
          <p:spPr>
            <a:xfrm>
              <a:off x="7895017" y="3425342"/>
              <a:ext cx="167067" cy="91963"/>
            </a:xfrm>
            <a:custGeom>
              <a:avLst/>
              <a:gdLst>
                <a:gd name="connsiteX0" fmla="*/ 21100 w 167067"/>
                <a:gd name="connsiteY0" fmla="*/ 33814 h 91963"/>
                <a:gd name="connsiteX1" fmla="*/ 128680 w 167067"/>
                <a:gd name="connsiteY1" fmla="*/ 1277 h 91963"/>
                <a:gd name="connsiteX2" fmla="*/ 165788 w 167067"/>
                <a:gd name="connsiteY2" fmla="*/ 21063 h 91963"/>
                <a:gd name="connsiteX3" fmla="*/ 145968 w 167067"/>
                <a:gd name="connsiteY3" fmla="*/ 58107 h 91963"/>
                <a:gd name="connsiteX4" fmla="*/ 38387 w 167067"/>
                <a:gd name="connsiteY4" fmla="*/ 90645 h 91963"/>
                <a:gd name="connsiteX5" fmla="*/ 29798 w 167067"/>
                <a:gd name="connsiteY5" fmla="*/ 91964 h 91963"/>
                <a:gd name="connsiteX6" fmla="*/ 1279 w 167067"/>
                <a:gd name="connsiteY6" fmla="*/ 70859 h 91963"/>
                <a:gd name="connsiteX7" fmla="*/ 21100 w 167067"/>
                <a:gd name="connsiteY7" fmla="*/ 33814 h 9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067" h="91963">
                  <a:moveTo>
                    <a:pt x="21100" y="33814"/>
                  </a:moveTo>
                  <a:lnTo>
                    <a:pt x="128680" y="1277"/>
                  </a:lnTo>
                  <a:cubicBezTo>
                    <a:pt x="144316" y="-3450"/>
                    <a:pt x="161053" y="5344"/>
                    <a:pt x="165788" y="21063"/>
                  </a:cubicBezTo>
                  <a:cubicBezTo>
                    <a:pt x="170523" y="36782"/>
                    <a:pt x="161714" y="53381"/>
                    <a:pt x="145968" y="58107"/>
                  </a:cubicBezTo>
                  <a:lnTo>
                    <a:pt x="38387" y="90645"/>
                  </a:lnTo>
                  <a:cubicBezTo>
                    <a:pt x="35524" y="91524"/>
                    <a:pt x="32661" y="91964"/>
                    <a:pt x="29798" y="91964"/>
                  </a:cubicBezTo>
                  <a:cubicBezTo>
                    <a:pt x="17025" y="91964"/>
                    <a:pt x="5243" y="83720"/>
                    <a:pt x="1279" y="70859"/>
                  </a:cubicBezTo>
                  <a:cubicBezTo>
                    <a:pt x="-3456" y="55140"/>
                    <a:pt x="5353" y="38541"/>
                    <a:pt x="21100" y="33814"/>
                  </a:cubicBezTo>
                  <a:close/>
                </a:path>
              </a:pathLst>
            </a:custGeom>
            <a:grpFill/>
            <a:ln w="109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5B81FA62-271E-841C-E57A-A42F5BE87CBC}"/>
                </a:ext>
              </a:extLst>
            </p:cNvPr>
            <p:cNvSpPr/>
            <p:nvPr/>
          </p:nvSpPr>
          <p:spPr>
            <a:xfrm>
              <a:off x="7813147" y="3272053"/>
              <a:ext cx="85145" cy="168636"/>
            </a:xfrm>
            <a:custGeom>
              <a:avLst/>
              <a:gdLst>
                <a:gd name="connsiteX0" fmla="*/ 785 w 85145"/>
                <a:gd name="connsiteY0" fmla="*/ 132142 h 168636"/>
                <a:gd name="connsiteX1" fmla="*/ 26331 w 85145"/>
                <a:gd name="connsiteY1" fmla="*/ 22988 h 168636"/>
                <a:gd name="connsiteX2" fmla="*/ 62118 w 85145"/>
                <a:gd name="connsiteY2" fmla="*/ 783 h 168636"/>
                <a:gd name="connsiteX3" fmla="*/ 84360 w 85145"/>
                <a:gd name="connsiteY3" fmla="*/ 36508 h 168636"/>
                <a:gd name="connsiteX4" fmla="*/ 58814 w 85145"/>
                <a:gd name="connsiteY4" fmla="*/ 145662 h 168636"/>
                <a:gd name="connsiteX5" fmla="*/ 29854 w 85145"/>
                <a:gd name="connsiteY5" fmla="*/ 168636 h 168636"/>
                <a:gd name="connsiteX6" fmla="*/ 23028 w 85145"/>
                <a:gd name="connsiteY6" fmla="*/ 167867 h 168636"/>
                <a:gd name="connsiteX7" fmla="*/ 785 w 85145"/>
                <a:gd name="connsiteY7" fmla="*/ 132142 h 168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145" h="168636">
                  <a:moveTo>
                    <a:pt x="785" y="132142"/>
                  </a:moveTo>
                  <a:lnTo>
                    <a:pt x="26331" y="22988"/>
                  </a:lnTo>
                  <a:cubicBezTo>
                    <a:pt x="30075" y="7049"/>
                    <a:pt x="46151" y="-2954"/>
                    <a:pt x="62118" y="783"/>
                  </a:cubicBezTo>
                  <a:cubicBezTo>
                    <a:pt x="78084" y="4521"/>
                    <a:pt x="88104" y="20460"/>
                    <a:pt x="84360" y="36508"/>
                  </a:cubicBezTo>
                  <a:lnTo>
                    <a:pt x="58814" y="145662"/>
                  </a:lnTo>
                  <a:cubicBezTo>
                    <a:pt x="55621" y="159403"/>
                    <a:pt x="43398" y="168636"/>
                    <a:pt x="29854" y="168636"/>
                  </a:cubicBezTo>
                  <a:cubicBezTo>
                    <a:pt x="27652" y="168636"/>
                    <a:pt x="25340" y="168417"/>
                    <a:pt x="23028" y="167867"/>
                  </a:cubicBezTo>
                  <a:cubicBezTo>
                    <a:pt x="7061" y="164130"/>
                    <a:pt x="-2959" y="148191"/>
                    <a:pt x="785" y="132142"/>
                  </a:cubicBezTo>
                  <a:close/>
                </a:path>
              </a:pathLst>
            </a:custGeom>
            <a:grpFill/>
            <a:ln w="109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83BFC306-00A7-A42B-8618-1F9ADC24ECCA}"/>
                </a:ext>
              </a:extLst>
            </p:cNvPr>
            <p:cNvSpPr/>
            <p:nvPr/>
          </p:nvSpPr>
          <p:spPr>
            <a:xfrm>
              <a:off x="7736508" y="3599549"/>
              <a:ext cx="85145" cy="168602"/>
            </a:xfrm>
            <a:custGeom>
              <a:avLst/>
              <a:gdLst>
                <a:gd name="connsiteX0" fmla="*/ 62118 w 85145"/>
                <a:gd name="connsiteY0" fmla="*/ 749 h 168602"/>
                <a:gd name="connsiteX1" fmla="*/ 84360 w 85145"/>
                <a:gd name="connsiteY1" fmla="*/ 36474 h 168602"/>
                <a:gd name="connsiteX2" fmla="*/ 58814 w 85145"/>
                <a:gd name="connsiteY2" fmla="*/ 145628 h 168602"/>
                <a:gd name="connsiteX3" fmla="*/ 29854 w 85145"/>
                <a:gd name="connsiteY3" fmla="*/ 168602 h 168602"/>
                <a:gd name="connsiteX4" fmla="*/ 23028 w 85145"/>
                <a:gd name="connsiteY4" fmla="*/ 167833 h 168602"/>
                <a:gd name="connsiteX5" fmla="*/ 785 w 85145"/>
                <a:gd name="connsiteY5" fmla="*/ 132108 h 168602"/>
                <a:gd name="connsiteX6" fmla="*/ 26331 w 85145"/>
                <a:gd name="connsiteY6" fmla="*/ 22954 h 168602"/>
                <a:gd name="connsiteX7" fmla="*/ 62118 w 85145"/>
                <a:gd name="connsiteY7" fmla="*/ 749 h 16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145" h="168602">
                  <a:moveTo>
                    <a:pt x="62118" y="749"/>
                  </a:moveTo>
                  <a:cubicBezTo>
                    <a:pt x="78084" y="4486"/>
                    <a:pt x="88104" y="20425"/>
                    <a:pt x="84360" y="36474"/>
                  </a:cubicBezTo>
                  <a:lnTo>
                    <a:pt x="58814" y="145628"/>
                  </a:lnTo>
                  <a:cubicBezTo>
                    <a:pt x="55621" y="159369"/>
                    <a:pt x="43398" y="168602"/>
                    <a:pt x="29854" y="168602"/>
                  </a:cubicBezTo>
                  <a:cubicBezTo>
                    <a:pt x="27652" y="168602"/>
                    <a:pt x="25340" y="168382"/>
                    <a:pt x="23028" y="167833"/>
                  </a:cubicBezTo>
                  <a:cubicBezTo>
                    <a:pt x="7061" y="164095"/>
                    <a:pt x="-2959" y="148156"/>
                    <a:pt x="785" y="132108"/>
                  </a:cubicBezTo>
                  <a:lnTo>
                    <a:pt x="26331" y="22954"/>
                  </a:lnTo>
                  <a:cubicBezTo>
                    <a:pt x="30075" y="7015"/>
                    <a:pt x="46041" y="-2878"/>
                    <a:pt x="62118" y="749"/>
                  </a:cubicBezTo>
                  <a:close/>
                </a:path>
              </a:pathLst>
            </a:custGeom>
            <a:grpFill/>
            <a:ln w="109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1E0A8FD-3E76-5260-D5BF-DAF19039E879}"/>
                </a:ext>
              </a:extLst>
            </p:cNvPr>
            <p:cNvSpPr/>
            <p:nvPr/>
          </p:nvSpPr>
          <p:spPr>
            <a:xfrm>
              <a:off x="7623695" y="3337114"/>
              <a:ext cx="141636" cy="136113"/>
            </a:xfrm>
            <a:custGeom>
              <a:avLst/>
              <a:gdLst>
                <a:gd name="connsiteX0" fmla="*/ 132206 w 141636"/>
                <a:gd name="connsiteY0" fmla="*/ 84669 h 136113"/>
                <a:gd name="connsiteX1" fmla="*/ 133528 w 141636"/>
                <a:gd name="connsiteY1" fmla="*/ 126660 h 136113"/>
                <a:gd name="connsiteX2" fmla="*/ 111836 w 141636"/>
                <a:gd name="connsiteY2" fmla="*/ 136113 h 136113"/>
                <a:gd name="connsiteX3" fmla="*/ 91465 w 141636"/>
                <a:gd name="connsiteY3" fmla="*/ 128089 h 136113"/>
                <a:gd name="connsiteX4" fmla="*/ 9430 w 141636"/>
                <a:gd name="connsiteY4" fmla="*/ 51362 h 136113"/>
                <a:gd name="connsiteX5" fmla="*/ 8109 w 141636"/>
                <a:gd name="connsiteY5" fmla="*/ 9371 h 136113"/>
                <a:gd name="connsiteX6" fmla="*/ 50172 w 141636"/>
                <a:gd name="connsiteY6" fmla="*/ 8052 h 136113"/>
                <a:gd name="connsiteX7" fmla="*/ 132206 w 141636"/>
                <a:gd name="connsiteY7" fmla="*/ 84779 h 13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636" h="136113">
                  <a:moveTo>
                    <a:pt x="132206" y="84669"/>
                  </a:moveTo>
                  <a:cubicBezTo>
                    <a:pt x="144209" y="95881"/>
                    <a:pt x="144869" y="114678"/>
                    <a:pt x="133528" y="126660"/>
                  </a:cubicBezTo>
                  <a:cubicBezTo>
                    <a:pt x="127692" y="132925"/>
                    <a:pt x="119764" y="136113"/>
                    <a:pt x="111836" y="136113"/>
                  </a:cubicBezTo>
                  <a:cubicBezTo>
                    <a:pt x="104568" y="136113"/>
                    <a:pt x="97191" y="133475"/>
                    <a:pt x="91465" y="128089"/>
                  </a:cubicBezTo>
                  <a:lnTo>
                    <a:pt x="9430" y="51362"/>
                  </a:lnTo>
                  <a:cubicBezTo>
                    <a:pt x="-2572" y="40150"/>
                    <a:pt x="-3233" y="21353"/>
                    <a:pt x="8109" y="9371"/>
                  </a:cubicBezTo>
                  <a:cubicBezTo>
                    <a:pt x="19341" y="-2610"/>
                    <a:pt x="38170" y="-3160"/>
                    <a:pt x="50172" y="8052"/>
                  </a:cubicBezTo>
                  <a:lnTo>
                    <a:pt x="132206" y="84779"/>
                  </a:lnTo>
                  <a:close/>
                </a:path>
              </a:pathLst>
            </a:custGeom>
            <a:grpFill/>
            <a:ln w="109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3" name="Graphic 22">
            <a:extLst>
              <a:ext uri="{FF2B5EF4-FFF2-40B4-BE49-F238E27FC236}">
                <a16:creationId xmlns:a16="http://schemas.microsoft.com/office/drawing/2014/main" id="{4BCDD320-4690-C8C2-1C69-396045FCF2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48894" y="383175"/>
            <a:ext cx="177800" cy="1778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0EC2AB-E926-3905-9614-E6FBE2A4BBC7}"/>
              </a:ext>
            </a:extLst>
          </p:cNvPr>
          <p:cNvSpPr txBox="1"/>
          <p:nvPr/>
        </p:nvSpPr>
        <p:spPr>
          <a:xfrm>
            <a:off x="336769" y="4660098"/>
            <a:ext cx="63535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YouTube coding video: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https://mbit.io/lessons-emotion-code-video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Online Media 5" descr="micro:bit emotion badge code">
            <a:hlinkClick r:id="" action="ppaction://media"/>
            <a:extLst>
              <a:ext uri="{FF2B5EF4-FFF2-40B4-BE49-F238E27FC236}">
                <a16:creationId xmlns:a16="http://schemas.microsoft.com/office/drawing/2014/main" id="{22FE43BA-B9CE-F1CD-369C-AD8ECC7A5D88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422763" y="1149349"/>
            <a:ext cx="5375917" cy="303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09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1832</TotalTime>
  <Words>975</Words>
  <Application>Microsoft Macintosh PowerPoint</Application>
  <PresentationFormat>On-screen Show (16:9)</PresentationFormat>
  <Paragraphs>89</Paragraphs>
  <Slides>16</Slides>
  <Notes>16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Symbol</vt:lpstr>
      <vt:lpstr>Wingdings</vt:lpstr>
      <vt:lpstr>Office Theme</vt:lpstr>
      <vt:lpstr>Lesson 3 Emotion badge</vt:lpstr>
      <vt:lpstr>Recap: what did we discover about animations?</vt:lpstr>
      <vt:lpstr>Think:     sharing feelings</vt:lpstr>
      <vt:lpstr>Think:     learning objectives</vt:lpstr>
      <vt:lpstr>  Think:      introducing micro:bit buttons video </vt:lpstr>
      <vt:lpstr>  Think:      emotion badge introduction video </vt:lpstr>
      <vt:lpstr>Create:    examine the code</vt:lpstr>
      <vt:lpstr>Create:    build the code</vt:lpstr>
      <vt:lpstr>Create:    coding video</vt:lpstr>
      <vt:lpstr>Create:    coding animation</vt:lpstr>
      <vt:lpstr>Create:    step-by-step online tutorial</vt:lpstr>
      <vt:lpstr>Evaluate</vt:lpstr>
      <vt:lpstr>Extend     </vt:lpstr>
      <vt:lpstr>Share:     revisit the learning objectives</vt:lpstr>
      <vt:lpstr>Next steps</vt:lpstr>
      <vt:lpstr>Visit microbit.org/teach for more lessons, projects, courses and help</vt:lpstr>
    </vt:vector>
  </TitlesOfParts>
  <Manager/>
  <Company>Micro:bit Educational Foundation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Name badge</dc:title>
  <dc:subject/>
  <dc:creator>Micro:bit Educational Foundation</dc:creator>
  <cp:keywords/>
  <dc:description>Updated 22 Apr 24</dc:description>
  <cp:lastModifiedBy>Giles Booth</cp:lastModifiedBy>
  <cp:revision>218</cp:revision>
  <dcterms:created xsi:type="dcterms:W3CDTF">2023-03-14T10:37:03Z</dcterms:created>
  <dcterms:modified xsi:type="dcterms:W3CDTF">2024-04-22T16:25:39Z</dcterms:modified>
  <cp:category/>
</cp:coreProperties>
</file>